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83" r:id="rId1"/>
  </p:sldMasterIdLst>
  <p:notesMasterIdLst>
    <p:notesMasterId r:id="rId26"/>
  </p:notesMasterIdLst>
  <p:handoutMasterIdLst>
    <p:handoutMasterId r:id="rId27"/>
  </p:handoutMasterIdLst>
  <p:sldIdLst>
    <p:sldId id="256" r:id="rId2"/>
    <p:sldId id="301" r:id="rId3"/>
    <p:sldId id="311" r:id="rId4"/>
    <p:sldId id="265" r:id="rId5"/>
    <p:sldId id="272" r:id="rId6"/>
    <p:sldId id="293" r:id="rId7"/>
    <p:sldId id="273" r:id="rId8"/>
    <p:sldId id="289" r:id="rId9"/>
    <p:sldId id="312" r:id="rId10"/>
    <p:sldId id="320" r:id="rId11"/>
    <p:sldId id="321" r:id="rId12"/>
    <p:sldId id="322" r:id="rId13"/>
    <p:sldId id="323" r:id="rId14"/>
    <p:sldId id="319" r:id="rId15"/>
    <p:sldId id="326" r:id="rId16"/>
    <p:sldId id="317" r:id="rId17"/>
    <p:sldId id="316" r:id="rId18"/>
    <p:sldId id="325" r:id="rId19"/>
    <p:sldId id="313" r:id="rId20"/>
    <p:sldId id="318" r:id="rId21"/>
    <p:sldId id="308" r:id="rId22"/>
    <p:sldId id="327" r:id="rId23"/>
    <p:sldId id="302" r:id="rId24"/>
    <p:sldId id="281" r:id="rId25"/>
  </p:sldIdLst>
  <p:sldSz cx="9144000" cy="6858000" type="screen4x3"/>
  <p:notesSz cx="7315200" cy="9601200"/>
  <p:defaultTextStyle>
    <a:defPPr>
      <a:defRPr lang="en-US"/>
    </a:defPPr>
    <a:lvl1pPr algn="l" rtl="0" fontAlgn="base">
      <a:lnSpc>
        <a:spcPct val="90000"/>
      </a:lnSpc>
      <a:spcBef>
        <a:spcPct val="20000"/>
      </a:spcBef>
      <a:spcAft>
        <a:spcPct val="0"/>
      </a:spcAft>
      <a:buChar char="•"/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lnSpc>
        <a:spcPct val="90000"/>
      </a:lnSpc>
      <a:spcBef>
        <a:spcPct val="20000"/>
      </a:spcBef>
      <a:spcAft>
        <a:spcPct val="0"/>
      </a:spcAft>
      <a:buChar char="•"/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lnSpc>
        <a:spcPct val="90000"/>
      </a:lnSpc>
      <a:spcBef>
        <a:spcPct val="20000"/>
      </a:spcBef>
      <a:spcAft>
        <a:spcPct val="0"/>
      </a:spcAft>
      <a:buChar char="•"/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lnSpc>
        <a:spcPct val="90000"/>
      </a:lnSpc>
      <a:spcBef>
        <a:spcPct val="20000"/>
      </a:spcBef>
      <a:spcAft>
        <a:spcPct val="0"/>
      </a:spcAft>
      <a:buChar char="•"/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lnSpc>
        <a:spcPct val="90000"/>
      </a:lnSpc>
      <a:spcBef>
        <a:spcPct val="20000"/>
      </a:spcBef>
      <a:spcAft>
        <a:spcPct val="0"/>
      </a:spcAft>
      <a:buChar char="•"/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8">
          <p15:clr>
            <a:srgbClr val="A4A3A4"/>
          </p15:clr>
        </p15:guide>
        <p15:guide id="3" orient="horz" pos="3024">
          <p15:clr>
            <a:srgbClr val="A4A3A4"/>
          </p15:clr>
        </p15:guide>
        <p15:guide id="4" pos="230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66FF99"/>
    <a:srgbClr val="008000"/>
    <a:srgbClr val="996633"/>
    <a:srgbClr val="FFFF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81" autoAdjust="0"/>
    <p:restoredTop sz="94616" autoAdjust="0"/>
  </p:normalViewPr>
  <p:slideViewPr>
    <p:cSldViewPr snapToGrid="0">
      <p:cViewPr varScale="1">
        <p:scale>
          <a:sx n="117" d="100"/>
          <a:sy n="117" d="100"/>
        </p:scale>
        <p:origin x="168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-1716" y="-96"/>
      </p:cViewPr>
      <p:guideLst>
        <p:guide orient="horz" pos="2928"/>
        <p:guide pos="2168"/>
        <p:guide orient="horz" pos="3024"/>
        <p:guide pos="230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9921" cy="480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29" tIns="48768" rIns="97529" bIns="48768" numCol="1" anchor="t" anchorCtr="0" compatLnSpc="1">
            <a:prstTxWarp prst="textNoShape">
              <a:avLst/>
            </a:prstTxWarp>
          </a:bodyPr>
          <a:lstStyle>
            <a:lvl1pPr defTabSz="975647">
              <a:lnSpc>
                <a:spcPct val="100000"/>
              </a:lnSpc>
              <a:spcBef>
                <a:spcPct val="0"/>
              </a:spcBef>
              <a:buFontTx/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280" y="1"/>
            <a:ext cx="3169921" cy="480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29" tIns="48768" rIns="97529" bIns="48768" numCol="1" anchor="t" anchorCtr="0" compatLnSpc="1">
            <a:prstTxWarp prst="textNoShape">
              <a:avLst/>
            </a:prstTxWarp>
          </a:bodyPr>
          <a:lstStyle>
            <a:lvl1pPr algn="r" defTabSz="975647">
              <a:lnSpc>
                <a:spcPct val="100000"/>
              </a:lnSpc>
              <a:spcBef>
                <a:spcPct val="0"/>
              </a:spcBef>
              <a:buFontTx/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813"/>
            <a:ext cx="3169921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29" tIns="48768" rIns="97529" bIns="48768" numCol="1" anchor="b" anchorCtr="0" compatLnSpc="1">
            <a:prstTxWarp prst="textNoShape">
              <a:avLst/>
            </a:prstTxWarp>
          </a:bodyPr>
          <a:lstStyle>
            <a:lvl1pPr defTabSz="975647">
              <a:lnSpc>
                <a:spcPct val="100000"/>
              </a:lnSpc>
              <a:spcBef>
                <a:spcPct val="0"/>
              </a:spcBef>
              <a:buFontTx/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280" y="9120813"/>
            <a:ext cx="3169921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29" tIns="48768" rIns="97529" bIns="48768" numCol="1" anchor="b" anchorCtr="0" compatLnSpc="1">
            <a:prstTxWarp prst="textNoShape">
              <a:avLst/>
            </a:prstTxWarp>
          </a:bodyPr>
          <a:lstStyle>
            <a:lvl1pPr algn="r" defTabSz="975647">
              <a:lnSpc>
                <a:spcPct val="100000"/>
              </a:lnSpc>
              <a:spcBef>
                <a:spcPct val="0"/>
              </a:spcBef>
              <a:buFontTx/>
              <a:buNone/>
              <a:defRPr sz="1200"/>
            </a:lvl1pPr>
          </a:lstStyle>
          <a:p>
            <a:fld id="{BCDB09D5-5FA5-4293-9754-9C7BAE625E8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5372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9921" cy="480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6" tIns="47869" rIns="95736" bIns="47869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8" y="1"/>
            <a:ext cx="3169921" cy="480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6" tIns="47869" rIns="95736" bIns="47869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5713" y="719138"/>
            <a:ext cx="4803775" cy="3602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1" y="4561227"/>
            <a:ext cx="5852160" cy="432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6" tIns="47869" rIns="95736" bIns="478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174"/>
            <a:ext cx="3169921" cy="480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6" tIns="47869" rIns="95736" bIns="47869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8" y="9119174"/>
            <a:ext cx="3169921" cy="480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6" tIns="47869" rIns="95736" bIns="47869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/>
            </a:lvl1pPr>
          </a:lstStyle>
          <a:p>
            <a:fld id="{EFBB429F-BEB1-4304-8294-620C5497AA4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2659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F4E081-4EAD-44B3-9F01-ACA1DFCF5C08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20016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779265-8AE4-4B2E-BAD1-14F3802E73E0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015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33A65B-3FEB-46A3-90CF-D5D48367AB91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732223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02A96D-0768-42C2-B09D-2E717BE3FCC3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001936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779265-8AE4-4B2E-BAD1-14F3802E73E0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943030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33A65B-3FEB-46A3-90CF-D5D48367AB91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73222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01AD66-E239-4130-87D9-10C84ADB77AD}" type="slidenum">
              <a:rPr lang="en-US"/>
              <a:pPr/>
              <a:t>22</a:t>
            </a:fld>
            <a:endParaRPr lang="en-US" dirty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693281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01AD66-E239-4130-87D9-10C84ADB77AD}" type="slidenum">
              <a:rPr lang="en-US"/>
              <a:pPr/>
              <a:t>23</a:t>
            </a:fld>
            <a:endParaRPr lang="en-US" dirty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78370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21B272-A1AE-4386-9AAD-68F4F4256DA1}" type="slidenum">
              <a:rPr lang="en-US"/>
              <a:pPr/>
              <a:t>24</a:t>
            </a:fld>
            <a:endParaRPr lang="en-US" dirty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06429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983D80-86E4-4174-AD55-C93CAF7BA389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72103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368397-BC8D-4CFB-BFC1-015290125687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50376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BBF28C-F6D4-4651-A43E-4CA32DF0B774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41313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026713-0409-46FE-BBC8-6561EF6FB540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27981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78DDC5-DA59-4A1B-B9AB-A963F451893C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77369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811B1C-008B-4C3C-B65B-982F9BCBD351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32075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02A96D-0768-42C2-B09D-2E717BE3FCC3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81182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02A96D-0768-42C2-B09D-2E717BE3FCC3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93084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F25B-88C7-464B-92E3-D474322864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336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ACA2C-AA8B-4E69-A916-961544DE7A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130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BEE63-8B72-4478-BEE1-339B07A93E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922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045BF-B1A1-4CE1-BD33-DE6406425C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993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193BD-983E-4A5B-BEE3-1204165D39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469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5413-306E-45D3-8D98-F21694622C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385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83AE9-3C66-4D97-9421-0681FD40E2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091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5F6AD-BC0B-4B58-BA38-7296E81E17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053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515E3-25D4-4EBA-87A4-D9C5CFC3F3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722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CBFB-0A03-4AA9-9579-E936A42998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421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53E02-C934-411A-B5C7-3B94ADF18B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04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36C74-BCA0-5D46-B3F4-424A352BD9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753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ldwinsquare.org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9610" y="115131"/>
            <a:ext cx="7772400" cy="1576137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Baldwin Square</a:t>
            </a:r>
            <a:br>
              <a:rPr lang="en-US" dirty="0" smtClean="0"/>
            </a:br>
            <a:r>
              <a:rPr lang="en-US" dirty="0" smtClean="0"/>
              <a:t>Homeowners Association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45629" y="1661847"/>
            <a:ext cx="5440362" cy="985559"/>
          </a:xfrm>
          <a:noFill/>
        </p:spPr>
        <p:txBody>
          <a:bodyPr>
            <a:normAutofit fontScale="92500" lnSpcReduction="20000"/>
          </a:bodyPr>
          <a:lstStyle/>
          <a:p>
            <a:pPr eaLnBrk="1" hangingPunct="1">
              <a:spcBef>
                <a:spcPct val="0"/>
              </a:spcBef>
            </a:pPr>
            <a:r>
              <a:rPr lang="en-US" sz="4000" dirty="0" smtClean="0">
                <a:solidFill>
                  <a:srgbClr val="0000CC"/>
                </a:solidFill>
              </a:rPr>
              <a:t>2020 Annual Meeting</a:t>
            </a:r>
          </a:p>
          <a:p>
            <a:pPr eaLnBrk="1" hangingPunct="1">
              <a:spcBef>
                <a:spcPct val="0"/>
              </a:spcBef>
            </a:pPr>
            <a:endParaRPr lang="en-US" sz="1800" dirty="0" smtClean="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sz="2800" dirty="0" smtClean="0">
                <a:solidFill>
                  <a:srgbClr val="0000CC"/>
                </a:solidFill>
              </a:rPr>
              <a:t>November 10, 2020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52031" y="6475140"/>
            <a:ext cx="429062" cy="344656"/>
          </a:xfrm>
        </p:spPr>
        <p:txBody>
          <a:bodyPr/>
          <a:lstStyle/>
          <a:p>
            <a:fld id="{B968F25B-88C7-464B-92E3-D47432286491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Picture 4" descr="B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306" y="2734491"/>
            <a:ext cx="8087076" cy="3652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515E3-25D4-4EBA-87A4-D9C5CFC3F36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48499" y="34063"/>
            <a:ext cx="88696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Major Tree Care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9185" y="861129"/>
            <a:ext cx="4784288" cy="1618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1600" dirty="0" smtClean="0"/>
              <a:t>Hired The Bartlett Tree Expert Company</a:t>
            </a:r>
          </a:p>
          <a:p>
            <a:pPr marL="285750" indent="-285750"/>
            <a:r>
              <a:rPr lang="en-US" sz="1600" dirty="0" smtClean="0"/>
              <a:t>Improve the health of large trees</a:t>
            </a:r>
          </a:p>
          <a:p>
            <a:pPr marL="285750" indent="-285750"/>
            <a:r>
              <a:rPr lang="en-US" sz="1600" dirty="0" smtClean="0"/>
              <a:t>Reduce the risk of hazardous conditions</a:t>
            </a:r>
          </a:p>
          <a:p>
            <a:pPr marL="285750" indent="-285750"/>
            <a:r>
              <a:rPr lang="en-US" sz="1600" dirty="0" smtClean="0"/>
              <a:t>Total investment in project = $19,752</a:t>
            </a:r>
          </a:p>
          <a:p>
            <a:pPr marL="285750" indent="-285750"/>
            <a:r>
              <a:rPr lang="en-US" sz="1600" dirty="0" smtClean="0"/>
              <a:t>Project completed successfully, slightly over budget by $1,752 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00" y="2957740"/>
            <a:ext cx="2815832" cy="37637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287" y="2237015"/>
            <a:ext cx="2993015" cy="39923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1657" y="608036"/>
            <a:ext cx="2668609" cy="369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988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515E3-25D4-4EBA-87A4-D9C5CFC3F36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48500" y="35170"/>
            <a:ext cx="88696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Additional Iron Fence Painting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9185" y="904770"/>
            <a:ext cx="4305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1600" dirty="0" smtClean="0"/>
              <a:t>Hired G&amp;G Steelworks and Services</a:t>
            </a:r>
          </a:p>
          <a:p>
            <a:pPr marL="285750" indent="-285750"/>
            <a:r>
              <a:rPr lang="en-US" sz="1600" dirty="0" smtClean="0"/>
              <a:t>Total investment in project = $11,840</a:t>
            </a:r>
          </a:p>
          <a:p>
            <a:pPr marL="285750" indent="-285750"/>
            <a:r>
              <a:rPr lang="en-US" sz="1600" dirty="0" smtClean="0"/>
              <a:t>Project completed successfully under budget by $2,160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178" y="1704518"/>
            <a:ext cx="2915429" cy="3961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31" y="2372180"/>
            <a:ext cx="2980787" cy="39841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564" y="766690"/>
            <a:ext cx="2781246" cy="370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611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515E3-25D4-4EBA-87A4-D9C5CFC3F36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48500" y="35170"/>
            <a:ext cx="88696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Street Construction / ROW Repair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9185" y="904770"/>
            <a:ext cx="44326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1600" dirty="0" smtClean="0"/>
              <a:t>Large waterline replacement</a:t>
            </a:r>
          </a:p>
          <a:p>
            <a:pPr marL="285750" indent="-285750"/>
            <a:r>
              <a:rPr lang="en-US" sz="1600" dirty="0" smtClean="0"/>
              <a:t>Major street construction and sidewalk / irrigation repairs required</a:t>
            </a:r>
          </a:p>
          <a:p>
            <a:pPr marL="285750" indent="-285750"/>
            <a:r>
              <a:rPr lang="en-US" sz="1600" dirty="0" smtClean="0"/>
              <a:t>No cost to BSHA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60" y="2465614"/>
            <a:ext cx="2904893" cy="38907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525" y="1543049"/>
            <a:ext cx="2942105" cy="39519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303" y="766690"/>
            <a:ext cx="2941222" cy="395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21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515E3-25D4-4EBA-87A4-D9C5CFC3F36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48500" y="35170"/>
            <a:ext cx="88696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Austin St. Bike Lane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0678" y="881078"/>
            <a:ext cx="2865987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1600" dirty="0" smtClean="0"/>
              <a:t>New 2-way bike lane installed</a:t>
            </a:r>
          </a:p>
          <a:p>
            <a:pPr marL="285750" indent="-285750"/>
            <a:r>
              <a:rPr lang="en-US" sz="1600" dirty="0" smtClean="0"/>
              <a:t>Connects to Gray St bike lane</a:t>
            </a:r>
          </a:p>
          <a:p>
            <a:pPr marL="285750" indent="-285750"/>
            <a:r>
              <a:rPr lang="en-US" sz="1600" dirty="0" smtClean="0"/>
              <a:t>Extends down to HCC at Alabama</a:t>
            </a:r>
          </a:p>
          <a:p>
            <a:pPr marL="285750" indent="-285750"/>
            <a:r>
              <a:rPr lang="en-US" sz="1600" dirty="0" smtClean="0"/>
              <a:t>No cost to BSHA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921" y="766690"/>
            <a:ext cx="4530122" cy="604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68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75219" y="1153637"/>
            <a:ext cx="7016242" cy="43704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274320" tIns="91440" rIns="0" bIns="91440" rtlCol="0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b="1" dirty="0" smtClean="0">
                <a:latin typeface="+mn-lt"/>
                <a:cs typeface="Arial"/>
              </a:rPr>
              <a:t>Other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b="1" dirty="0" smtClean="0">
                <a:latin typeface="+mn-lt"/>
                <a:cs typeface="Arial"/>
              </a:rPr>
              <a:t>AT&amp;T underground fiber analysis performed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b="1" dirty="0" smtClean="0">
                <a:latin typeface="+mn-lt"/>
                <a:cs typeface="Arial"/>
              </a:rPr>
              <a:t>Common infrastructure maintenance</a:t>
            </a:r>
          </a:p>
          <a:p>
            <a:pPr marL="1200150" lvl="2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b="1" dirty="0" smtClean="0">
                <a:latin typeface="+mn-lt"/>
                <a:cs typeface="Arial"/>
              </a:rPr>
              <a:t>Irrigation water leak management</a:t>
            </a:r>
          </a:p>
          <a:p>
            <a:pPr marL="1200150" lvl="2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b="1" dirty="0" smtClean="0">
                <a:latin typeface="+mn-lt"/>
                <a:cs typeface="Arial"/>
              </a:rPr>
              <a:t>Residential service water leak management</a:t>
            </a:r>
          </a:p>
          <a:p>
            <a:pPr marL="1200150" lvl="2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b="1" dirty="0" smtClean="0">
                <a:latin typeface="+mn-lt"/>
                <a:cs typeface="Arial"/>
              </a:rPr>
              <a:t>Fence repairs</a:t>
            </a:r>
            <a:endParaRPr lang="en-US" sz="1400" dirty="0">
              <a:latin typeface="+mn-lt"/>
              <a:cs typeface="Arial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b="1" dirty="0" smtClean="0">
                <a:latin typeface="+mn-lt"/>
                <a:cs typeface="Arial"/>
              </a:rPr>
              <a:t>Funded BSHA reserves by $6,000</a:t>
            </a:r>
          </a:p>
          <a:p>
            <a:pPr marL="1200150" lvl="2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b="1" dirty="0" smtClean="0">
                <a:latin typeface="+mn-lt"/>
                <a:cs typeface="Arial"/>
              </a:rPr>
              <a:t>Established reserves committee</a:t>
            </a:r>
            <a:endParaRPr lang="en-US" sz="2400" dirty="0">
              <a:cs typeface="Arial"/>
            </a:endParaRPr>
          </a:p>
          <a:p>
            <a:pPr marL="1200150" lvl="2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800" b="1" dirty="0" smtClean="0">
              <a:latin typeface="+mn-lt"/>
              <a:cs typeface="Arial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48500" y="35170"/>
            <a:ext cx="88696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2020 - Accomplishments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5F6AD-BC0B-4B58-BA38-7296E81E17AD}" type="slidenum">
              <a:rPr lang="en-US" sz="1200" b="1" smtClean="0"/>
              <a:pPr/>
              <a:t>14</a:t>
            </a:fld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94047224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1110953" y="1567546"/>
            <a:ext cx="7033189" cy="412313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Income </a:t>
            </a:r>
            <a:r>
              <a:rPr lang="en-US" dirty="0" smtClean="0"/>
              <a:t>received </a:t>
            </a:r>
            <a:r>
              <a:rPr lang="en-US" dirty="0"/>
              <a:t>is on budget</a:t>
            </a:r>
          </a:p>
          <a:p>
            <a:pPr lvl="1"/>
            <a:r>
              <a:rPr lang="en-US" dirty="0"/>
              <a:t>No homeowners outstanding for 2020</a:t>
            </a:r>
          </a:p>
          <a:p>
            <a:pPr lvl="2"/>
            <a:r>
              <a:rPr lang="en-US" sz="1800" dirty="0"/>
              <a:t>165 of 165 collected (100% collected)</a:t>
            </a:r>
          </a:p>
          <a:p>
            <a:pPr lvl="2"/>
            <a:r>
              <a:rPr lang="en-US" sz="1800" dirty="0"/>
              <a:t>There are </a:t>
            </a:r>
            <a:r>
              <a:rPr lang="en-US" sz="1800" u="sng" dirty="0"/>
              <a:t>NO</a:t>
            </a:r>
            <a:r>
              <a:rPr lang="en-US" sz="1800" dirty="0"/>
              <a:t> active legal collection actions against delinquent </a:t>
            </a:r>
            <a:r>
              <a:rPr lang="en-US" sz="1800" dirty="0" smtClean="0"/>
              <a:t>accounts</a:t>
            </a:r>
          </a:p>
          <a:p>
            <a:pPr lvl="2"/>
            <a:endParaRPr lang="en-US" sz="1800" dirty="0"/>
          </a:p>
          <a:p>
            <a:r>
              <a:rPr lang="en-US" dirty="0"/>
              <a:t>Expenses are projected to be within budget at year </a:t>
            </a:r>
            <a:r>
              <a:rPr lang="en-US" dirty="0" smtClean="0"/>
              <a:t>end</a:t>
            </a:r>
            <a:endParaRPr lang="en-US" dirty="0"/>
          </a:p>
          <a:p>
            <a:pPr lvl="1"/>
            <a:r>
              <a:rPr lang="en-US" dirty="0"/>
              <a:t>As of October 31, 2020 expenses are slightly over budget $</a:t>
            </a:r>
            <a:r>
              <a:rPr lang="en-US" dirty="0" smtClean="0"/>
              <a:t>135.83</a:t>
            </a:r>
            <a:endParaRPr lang="en-US" dirty="0"/>
          </a:p>
          <a:p>
            <a:pPr lvl="2"/>
            <a:r>
              <a:rPr lang="en-US" dirty="0"/>
              <a:t>Residential water: $7,479.15 over </a:t>
            </a:r>
            <a:r>
              <a:rPr lang="en-US" dirty="0" smtClean="0"/>
              <a:t>budget</a:t>
            </a:r>
          </a:p>
          <a:p>
            <a:pPr lvl="2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ree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trimming: $2,555.51 over budget </a:t>
            </a:r>
          </a:p>
          <a:p>
            <a:pPr marL="685800" lvl="2" indent="0">
              <a:buNone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045BF-B1A1-4CE1-BD33-DE6406425CE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75308" y="353235"/>
            <a:ext cx="665226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en-US" sz="3600" b="1" dirty="0">
                <a:solidFill>
                  <a:schemeClr val="tx1"/>
                </a:solidFill>
              </a:rPr>
              <a:t>2020 Financial Summary</a:t>
            </a:r>
          </a:p>
        </p:txBody>
      </p:sp>
    </p:spTree>
    <p:extLst>
      <p:ext uri="{BB962C8B-B14F-4D97-AF65-F5344CB8AC3E}">
        <p14:creationId xmlns:p14="http://schemas.microsoft.com/office/powerpoint/2010/main" val="1272086513"/>
      </p:ext>
    </p:extLst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Rectangle 2"/>
          <p:cNvSpPr txBox="1">
            <a:spLocks noChangeArrowheads="1"/>
          </p:cNvSpPr>
          <p:nvPr/>
        </p:nvSpPr>
        <p:spPr bwMode="auto">
          <a:xfrm>
            <a:off x="229715" y="231930"/>
            <a:ext cx="88696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buNone/>
              <a:defRPr/>
            </a:pPr>
            <a:r>
              <a:rPr lang="en-US" sz="3400" dirty="0" smtClean="0">
                <a:solidFill>
                  <a:schemeClr val="tx1"/>
                </a:solidFill>
              </a:rPr>
              <a:t>Baldwin Square Homeowners Association</a:t>
            </a:r>
          </a:p>
          <a:p>
            <a:pPr>
              <a:buNone/>
              <a:defRPr/>
            </a:pPr>
            <a:r>
              <a:rPr lang="en-US" sz="3400" dirty="0" smtClean="0">
                <a:solidFill>
                  <a:schemeClr val="tx1"/>
                </a:solidFill>
              </a:rPr>
              <a:t>2020 Financial Overview</a:t>
            </a:r>
            <a:endParaRPr lang="en-US" sz="3400" dirty="0">
              <a:solidFill>
                <a:schemeClr val="tx1"/>
              </a:solidFill>
            </a:endParaRPr>
          </a:p>
        </p:txBody>
      </p:sp>
      <p:sp>
        <p:nvSpPr>
          <p:cNvPr id="5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93708" y="6369180"/>
            <a:ext cx="605687" cy="444216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13805" eaLnBrk="0" hangingPunct="0">
              <a:defRPr sz="900" b="1">
                <a:solidFill>
                  <a:srgbClr val="6600CC"/>
                </a:solidFill>
                <a:latin typeface="Arial" pitchFamily="34" charset="0"/>
                <a:ea typeface="ＭＳ Ｐゴシック" pitchFamily="34" charset="-128"/>
              </a:defRPr>
            </a:lvl1pPr>
            <a:lvl2pPr marL="684257" indent="-263176" defTabSz="913805" eaLnBrk="0" hangingPunct="0">
              <a:defRPr sz="900" b="1">
                <a:solidFill>
                  <a:srgbClr val="6600CC"/>
                </a:solidFill>
                <a:latin typeface="Arial" pitchFamily="34" charset="0"/>
                <a:ea typeface="ＭＳ Ｐゴシック" pitchFamily="34" charset="-128"/>
              </a:defRPr>
            </a:lvl2pPr>
            <a:lvl3pPr marL="1052703" indent="-210541" defTabSz="913805" eaLnBrk="0" hangingPunct="0">
              <a:defRPr sz="900" b="1">
                <a:solidFill>
                  <a:srgbClr val="6600CC"/>
                </a:solidFill>
                <a:latin typeface="Arial" pitchFamily="34" charset="0"/>
                <a:ea typeface="ＭＳ Ｐゴシック" pitchFamily="34" charset="-128"/>
              </a:defRPr>
            </a:lvl3pPr>
            <a:lvl4pPr marL="1473784" indent="-210541" defTabSz="913805" eaLnBrk="0" hangingPunct="0">
              <a:defRPr sz="900" b="1">
                <a:solidFill>
                  <a:srgbClr val="6600CC"/>
                </a:solidFill>
                <a:latin typeface="Arial" pitchFamily="34" charset="0"/>
                <a:ea typeface="ＭＳ Ｐゴシック" pitchFamily="34" charset="-128"/>
              </a:defRPr>
            </a:lvl4pPr>
            <a:lvl5pPr marL="1894865" indent="-210541" defTabSz="913805" eaLnBrk="0" hangingPunct="0">
              <a:defRPr sz="900" b="1">
                <a:solidFill>
                  <a:srgbClr val="6600CC"/>
                </a:solidFill>
                <a:latin typeface="Arial" pitchFamily="34" charset="0"/>
                <a:ea typeface="ＭＳ Ｐゴシック" pitchFamily="34" charset="-128"/>
              </a:defRPr>
            </a:lvl5pPr>
            <a:lvl6pPr marL="2315947" indent="-210541" algn="ctr" defTabSz="913805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6600CC"/>
                </a:solidFill>
                <a:latin typeface="Arial" pitchFamily="34" charset="0"/>
                <a:ea typeface="ＭＳ Ｐゴシック" pitchFamily="34" charset="-128"/>
              </a:defRPr>
            </a:lvl6pPr>
            <a:lvl7pPr marL="2737028" indent="-210541" algn="ctr" defTabSz="913805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6600CC"/>
                </a:solidFill>
                <a:latin typeface="Arial" pitchFamily="34" charset="0"/>
                <a:ea typeface="ＭＳ Ｐゴシック" pitchFamily="34" charset="-128"/>
              </a:defRPr>
            </a:lvl7pPr>
            <a:lvl8pPr marL="3158109" indent="-210541" algn="ctr" defTabSz="913805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6600CC"/>
                </a:solidFill>
                <a:latin typeface="Arial" pitchFamily="34" charset="0"/>
                <a:ea typeface="ＭＳ Ｐゴシック" pitchFamily="34" charset="-128"/>
              </a:defRPr>
            </a:lvl8pPr>
            <a:lvl9pPr marL="3579190" indent="-210541" algn="ctr" defTabSz="913805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6600CC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0B806BA-2F22-415D-822A-3C3A5BD2F39F}" type="slidenum">
              <a:rPr lang="en-US" sz="120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16</a:t>
            </a:fld>
            <a:endParaRPr lang="en-US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graphicFrame>
        <p:nvGraphicFramePr>
          <p:cNvPr id="486" name="Table 4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687906"/>
              </p:ext>
            </p:extLst>
          </p:nvPr>
        </p:nvGraphicFramePr>
        <p:xfrm>
          <a:off x="1226230" y="1160641"/>
          <a:ext cx="6396619" cy="5029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3579"/>
                <a:gridCol w="1469877"/>
                <a:gridCol w="1803163"/>
              </a:tblGrid>
              <a:tr h="4572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8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Budget Components</a:t>
                      </a:r>
                      <a:endParaRPr lang="en-US" sz="1800" b="1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74320" marR="0" marT="0" marB="0" anchor="ctr"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chemeClr val="bg2"/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82880" algn="ctr" fontAlgn="b">
                        <a:spcAft>
                          <a:spcPts val="0"/>
                        </a:spcAft>
                      </a:pPr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 Actual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chemeClr val="bg2"/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82880" algn="ctr" fontAlgn="b"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 Budget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chemeClr val="bg2"/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8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Landscaping Maintenance</a:t>
                      </a:r>
                      <a:endParaRPr lang="en-US" sz="1800" b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74320" marR="0" marT="0" marB="0" anchor="ctr"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chemeClr val="bg2"/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r" fontAlgn="b">
                        <a:spcAft>
                          <a:spcPts val="0"/>
                        </a:spcAft>
                      </a:pPr>
                      <a:r>
                        <a:rPr lang="en-US" sz="16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$96,060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274320" marT="0" marB="0" anchor="ctr"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chemeClr val="bg2"/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r" fontAlgn="b"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$93,804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274320" marT="0" marB="0" anchor="ctr"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chemeClr val="bg2"/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 – Residential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4320" marR="0" marT="0" marB="0" anchor="ctr"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chemeClr val="bg2"/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r" fontAlgn="b">
                        <a:spcAft>
                          <a:spcPts val="0"/>
                        </a:spcAft>
                      </a:pPr>
                      <a:r>
                        <a:rPr lang="en-US" sz="160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$54,055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274320" marT="0" marB="0" anchor="ctr"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chemeClr val="bg2"/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r" fontAlgn="b"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44,922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274320" marT="0" marB="0" anchor="ctr"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chemeClr val="bg2"/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Trash &amp; Recycling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4320" marR="0" marT="0" marB="0" anchor="ctr"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chemeClr val="bg2"/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r" fontAlgn="b">
                        <a:spcAft>
                          <a:spcPts val="0"/>
                        </a:spcAft>
                      </a:pPr>
                      <a:r>
                        <a:rPr lang="en-US" sz="16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$31,655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274320" marT="0" marB="0" anchor="ctr"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chemeClr val="bg2"/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r" fontAlgn="b"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31,851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274320" marT="0" marB="0" anchor="ctr"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chemeClr val="bg2"/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Administration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4320" marR="0" marT="0" marB="0" anchor="ctr"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chemeClr val="bg2"/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r" fontAlgn="b">
                        <a:spcAft>
                          <a:spcPts val="0"/>
                        </a:spcAft>
                      </a:pPr>
                      <a:r>
                        <a:rPr lang="en-US" sz="16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$31,489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274320" marT="0" marB="0" anchor="ctr"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chemeClr val="bg2"/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r" fontAlgn="b"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32,123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274320" marT="0" marB="0" anchor="ctr"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chemeClr val="bg2"/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 – Irrigation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4320" marR="0" marT="0" marB="0" anchor="ctr"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chemeClr val="bg2"/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r" fontAlgn="b">
                        <a:spcAft>
                          <a:spcPts val="0"/>
                        </a:spcAft>
                      </a:pPr>
                      <a:r>
                        <a:rPr lang="en-US" sz="160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$18,338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274320" marT="0" marB="0" anchor="ctr"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chemeClr val="bg2"/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r" fontAlgn="b"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$17,932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274320" marT="0" marB="0" anchor="ctr"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chemeClr val="bg2"/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Fence Paint</a:t>
                      </a:r>
                      <a:r>
                        <a:rPr lang="en-US" sz="1800" b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Repair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4320" marR="0" marT="0" marB="0" anchor="ctr"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chemeClr val="bg2"/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r" fontAlgn="b">
                        <a:spcAft>
                          <a:spcPts val="0"/>
                        </a:spcAft>
                      </a:pPr>
                      <a:r>
                        <a:rPr lang="en-US" sz="16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$12,910</a:t>
                      </a:r>
                    </a:p>
                  </a:txBody>
                  <a:tcPr marL="0" marR="274320" marT="0" marB="0" anchor="ctr"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chemeClr val="bg2"/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r" fontAlgn="b"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$14,000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274320" marT="0" marB="0" anchor="ctr"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chemeClr val="bg2"/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Gate Repairs &amp; Power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4320" marR="0" marT="0" marB="0" anchor="ctr"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chemeClr val="bg2"/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r" fontAlgn="b">
                        <a:spcAft>
                          <a:spcPts val="0"/>
                        </a:spcAft>
                      </a:pPr>
                      <a:r>
                        <a:rPr lang="en-US" sz="16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$9,722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274320" marT="0" marB="0" anchor="ctr"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chemeClr val="bg2"/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r" fontAlgn="b"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$14,530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274320" marT="0" marB="0" anchor="ctr"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chemeClr val="bg2"/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Reserves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4320" marR="0" marT="0" marB="0" anchor="ctr"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chemeClr val="bg2"/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r" fontAlgn="b">
                        <a:spcAft>
                          <a:spcPts val="0"/>
                        </a:spcAft>
                      </a:pPr>
                      <a:r>
                        <a:rPr lang="en-US" sz="16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$6,000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274320" marT="0" marB="0" anchor="ctr"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chemeClr val="bg2"/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r" fontAlgn="b"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$6,000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274320" marT="0" marB="0" anchor="ctr"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chemeClr val="bg2"/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Insurance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274320" marR="0" marT="0" marB="0" anchor="ctr"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chemeClr val="bg2"/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r" fontAlgn="b"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$3,586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274320" marT="0" marB="0" anchor="ctr"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chemeClr val="bg2"/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r" fontAlgn="b"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$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3,854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274320" marT="0" marB="0" anchor="ctr"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chemeClr val="bg2"/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Total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274320" marR="0" marT="0" marB="0" anchor="ctr"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chemeClr val="bg2"/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r" fontAlgn="b"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$263,815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274320" marT="0" marB="0" anchor="ctr"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chemeClr val="bg2"/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r" fontAlgn="b"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$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259,016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274320" marT="0" marB="0" anchor="ctr"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chemeClr val="bg2"/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993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 bwMode="auto">
          <a:xfrm>
            <a:off x="2779295" y="1876926"/>
            <a:ext cx="782052" cy="673769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1604" y="6400414"/>
            <a:ext cx="757546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None/>
            </a:pPr>
            <a:r>
              <a:rPr lang="en-US" sz="2000" dirty="0" smtClean="0">
                <a:solidFill>
                  <a:srgbClr val="0000CC"/>
                </a:solidFill>
                <a:latin typeface="Arial"/>
                <a:cs typeface="Arial"/>
              </a:rPr>
              <a:t>Landscaping, Water &amp; Trash was 77% of our total budget</a:t>
            </a:r>
            <a:endParaRPr lang="en-US" sz="2000" dirty="0">
              <a:solidFill>
                <a:srgbClr val="0000CC"/>
              </a:solidFill>
              <a:latin typeface="Arial"/>
              <a:cs typeface="Arial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48500" y="35170"/>
            <a:ext cx="8869680" cy="56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en-US" sz="3600" b="1" dirty="0">
                <a:solidFill>
                  <a:schemeClr val="tx1"/>
                </a:solidFill>
              </a:rPr>
              <a:t>BSHA </a:t>
            </a:r>
            <a:r>
              <a:rPr lang="en-US" sz="3600" b="1" dirty="0" smtClean="0">
                <a:solidFill>
                  <a:schemeClr val="tx1"/>
                </a:solidFill>
              </a:rPr>
              <a:t>Year 2020 </a:t>
            </a:r>
            <a:r>
              <a:rPr lang="en-US" sz="3600" b="1" dirty="0">
                <a:solidFill>
                  <a:schemeClr val="tx1"/>
                </a:solidFill>
              </a:rPr>
              <a:t>Expense Breakdown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045BF-B1A1-4CE1-BD33-DE6406425CE7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04" y="689040"/>
            <a:ext cx="7813746" cy="553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4628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74320" y="2845669"/>
            <a:ext cx="88696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en-US" dirty="0" smtClean="0"/>
              <a:t>BSHA Year 2021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5F6AD-BC0B-4B58-BA38-7296E81E17AD}" type="slidenum">
              <a:rPr lang="en-US" sz="1200" b="1" smtClean="0"/>
              <a:pPr/>
              <a:t>18</a:t>
            </a:fld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5751679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68667" y="1064607"/>
            <a:ext cx="8229346" cy="5497512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 smtClean="0"/>
              <a:t>Landscaping </a:t>
            </a:r>
          </a:p>
          <a:p>
            <a:pPr lvl="1"/>
            <a:r>
              <a:rPr lang="en-US" sz="2000" dirty="0" smtClean="0"/>
              <a:t>Improve ground cover / landscaping in bare ROW areas</a:t>
            </a:r>
          </a:p>
          <a:p>
            <a:pPr lvl="1"/>
            <a:r>
              <a:rPr lang="en-US" sz="2000" dirty="0" smtClean="0"/>
              <a:t>Replace rusted switch back grate covers </a:t>
            </a:r>
          </a:p>
          <a:p>
            <a:pPr lvl="1"/>
            <a:r>
              <a:rPr lang="en-US" sz="2000" dirty="0" smtClean="0"/>
              <a:t>Begin annual tree maintenance with Bartlett Trees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Continue iron fence painting / repair</a:t>
            </a:r>
          </a:p>
          <a:p>
            <a:pPr lvl="1"/>
            <a:r>
              <a:rPr lang="en-US" sz="2000" dirty="0" smtClean="0"/>
              <a:t>Dennis Street Townhomes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Capital reserves (savings)</a:t>
            </a:r>
          </a:p>
          <a:p>
            <a:pPr lvl="1"/>
            <a:r>
              <a:rPr lang="en-US" sz="2000" dirty="0" smtClean="0"/>
              <a:t>Additional $12,000</a:t>
            </a:r>
            <a:r>
              <a:rPr lang="en-US" sz="2000" dirty="0"/>
              <a:t> </a:t>
            </a:r>
            <a:r>
              <a:rPr lang="en-US" sz="2000" dirty="0" smtClean="0"/>
              <a:t>to be funded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Admin</a:t>
            </a:r>
          </a:p>
          <a:p>
            <a:pPr lvl="1"/>
            <a:r>
              <a:rPr lang="en-US" sz="2000" dirty="0" smtClean="0"/>
              <a:t>Implement a new up-to-date Website for BSHA</a:t>
            </a:r>
            <a:endParaRPr lang="en-US" sz="2000" dirty="0"/>
          </a:p>
          <a:p>
            <a:pPr lvl="1"/>
            <a:r>
              <a:rPr lang="en-US" sz="2000" dirty="0" smtClean="0"/>
              <a:t>Renew contract with Midtown Management Corporation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045BF-B1A1-4CE1-BD33-DE6406425CE7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8500" y="35170"/>
            <a:ext cx="88696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2021 BSHA Board Goals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56137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714920" y="868700"/>
            <a:ext cx="7691437" cy="5525062"/>
          </a:xfrm>
        </p:spPr>
        <p:txBody>
          <a:bodyPr/>
          <a:lstStyle/>
          <a:p>
            <a:pPr eaLnBrk="1" hangingPunct="1"/>
            <a:r>
              <a:rPr lang="en-US" dirty="0" smtClean="0"/>
              <a:t>Incorporated in 1998</a:t>
            </a:r>
          </a:p>
          <a:p>
            <a:pPr lvl="1" eaLnBrk="1" hangingPunct="1"/>
            <a:r>
              <a:rPr lang="en-US" sz="2000" dirty="0" smtClean="0"/>
              <a:t>Originally established by Perry Homes (builder of our homes)</a:t>
            </a:r>
          </a:p>
          <a:p>
            <a:pPr lvl="1" eaLnBrk="1" hangingPunct="1"/>
            <a:r>
              <a:rPr lang="en-US" sz="2000" dirty="0" smtClean="0"/>
              <a:t>Became homeowner controlled in 2003</a:t>
            </a:r>
          </a:p>
          <a:p>
            <a:pPr eaLnBrk="1" hangingPunct="1"/>
            <a:r>
              <a:rPr lang="en-US" dirty="0" smtClean="0"/>
              <a:t>165 Townhomes</a:t>
            </a:r>
          </a:p>
          <a:p>
            <a:pPr lvl="1" eaLnBrk="1" hangingPunct="1"/>
            <a:r>
              <a:rPr lang="en-US" sz="2000" dirty="0" smtClean="0"/>
              <a:t>13 townhome communities (grouped townhomes)</a:t>
            </a:r>
          </a:p>
          <a:p>
            <a:pPr lvl="1" eaLnBrk="1" hangingPunct="1"/>
            <a:r>
              <a:rPr lang="en-US" sz="2000" dirty="0" smtClean="0"/>
              <a:t>10 gated, 3 without gates</a:t>
            </a:r>
          </a:p>
          <a:p>
            <a:pPr eaLnBrk="1" hangingPunct="1"/>
            <a:r>
              <a:rPr lang="en-US" dirty="0" smtClean="0"/>
              <a:t>Common Assets Maintained </a:t>
            </a:r>
          </a:p>
          <a:p>
            <a:pPr lvl="1" eaLnBrk="1" hangingPunct="1"/>
            <a:r>
              <a:rPr lang="en-US" sz="2000" dirty="0" smtClean="0"/>
              <a:t>Landscaping, iron &amp; wood fences, drive gates, irrigation, some grouped residential water lines</a:t>
            </a:r>
          </a:p>
          <a:p>
            <a:pPr lvl="1" eaLnBrk="1" hangingPunct="1"/>
            <a:r>
              <a:rPr lang="en-US" sz="2000" dirty="0" smtClean="0"/>
              <a:t>Common driveways, storm drains, &amp; ROW</a:t>
            </a:r>
            <a:endParaRPr lang="en-US" sz="2400" dirty="0" smtClean="0"/>
          </a:p>
          <a:p>
            <a:pPr eaLnBrk="1" hangingPunct="1"/>
            <a:r>
              <a:rPr lang="en-US" dirty="0" smtClean="0"/>
              <a:t>Registered, with statutes &amp; guidelines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045BF-B1A1-4CE1-BD33-DE6406425CE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8500" y="35170"/>
            <a:ext cx="88696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en-US" dirty="0"/>
              <a:t>BSHA Overview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93708" y="6369180"/>
            <a:ext cx="605687" cy="444216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13805" eaLnBrk="0" hangingPunct="0">
              <a:defRPr sz="900" b="1">
                <a:solidFill>
                  <a:srgbClr val="6600CC"/>
                </a:solidFill>
                <a:latin typeface="Arial" pitchFamily="34" charset="0"/>
                <a:ea typeface="ＭＳ Ｐゴシック" pitchFamily="34" charset="-128"/>
              </a:defRPr>
            </a:lvl1pPr>
            <a:lvl2pPr marL="684257" indent="-263176" defTabSz="913805" eaLnBrk="0" hangingPunct="0">
              <a:defRPr sz="900" b="1">
                <a:solidFill>
                  <a:srgbClr val="6600CC"/>
                </a:solidFill>
                <a:latin typeface="Arial" pitchFamily="34" charset="0"/>
                <a:ea typeface="ＭＳ Ｐゴシック" pitchFamily="34" charset="-128"/>
              </a:defRPr>
            </a:lvl2pPr>
            <a:lvl3pPr marL="1052703" indent="-210541" defTabSz="913805" eaLnBrk="0" hangingPunct="0">
              <a:defRPr sz="900" b="1">
                <a:solidFill>
                  <a:srgbClr val="6600CC"/>
                </a:solidFill>
                <a:latin typeface="Arial" pitchFamily="34" charset="0"/>
                <a:ea typeface="ＭＳ Ｐゴシック" pitchFamily="34" charset="-128"/>
              </a:defRPr>
            </a:lvl3pPr>
            <a:lvl4pPr marL="1473784" indent="-210541" defTabSz="913805" eaLnBrk="0" hangingPunct="0">
              <a:defRPr sz="900" b="1">
                <a:solidFill>
                  <a:srgbClr val="6600CC"/>
                </a:solidFill>
                <a:latin typeface="Arial" pitchFamily="34" charset="0"/>
                <a:ea typeface="ＭＳ Ｐゴシック" pitchFamily="34" charset="-128"/>
              </a:defRPr>
            </a:lvl4pPr>
            <a:lvl5pPr marL="1894865" indent="-210541" defTabSz="913805" eaLnBrk="0" hangingPunct="0">
              <a:defRPr sz="900" b="1">
                <a:solidFill>
                  <a:srgbClr val="6600CC"/>
                </a:solidFill>
                <a:latin typeface="Arial" pitchFamily="34" charset="0"/>
                <a:ea typeface="ＭＳ Ｐゴシック" pitchFamily="34" charset="-128"/>
              </a:defRPr>
            </a:lvl5pPr>
            <a:lvl6pPr marL="2315947" indent="-210541" algn="ctr" defTabSz="913805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6600CC"/>
                </a:solidFill>
                <a:latin typeface="Arial" pitchFamily="34" charset="0"/>
                <a:ea typeface="ＭＳ Ｐゴシック" pitchFamily="34" charset="-128"/>
              </a:defRPr>
            </a:lvl6pPr>
            <a:lvl7pPr marL="2737028" indent="-210541" algn="ctr" defTabSz="913805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6600CC"/>
                </a:solidFill>
                <a:latin typeface="Arial" pitchFamily="34" charset="0"/>
                <a:ea typeface="ＭＳ Ｐゴシック" pitchFamily="34" charset="-128"/>
              </a:defRPr>
            </a:lvl7pPr>
            <a:lvl8pPr marL="3158109" indent="-210541" algn="ctr" defTabSz="913805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6600CC"/>
                </a:solidFill>
                <a:latin typeface="Arial" pitchFamily="34" charset="0"/>
                <a:ea typeface="ＭＳ Ｐゴシック" pitchFamily="34" charset="-128"/>
              </a:defRPr>
            </a:lvl8pPr>
            <a:lvl9pPr marL="3579190" indent="-210541" algn="ctr" defTabSz="913805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6600CC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0B806BA-2F22-415D-822A-3C3A5BD2F39F}" type="slidenum">
              <a:rPr lang="en-US" sz="120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20</a:t>
            </a:fld>
            <a:endParaRPr lang="en-US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graphicFrame>
        <p:nvGraphicFramePr>
          <p:cNvPr id="486" name="Table 4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793660"/>
              </p:ext>
            </p:extLst>
          </p:nvPr>
        </p:nvGraphicFramePr>
        <p:xfrm>
          <a:off x="1255888" y="1053970"/>
          <a:ext cx="6217920" cy="50801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41070"/>
                <a:gridCol w="1613810"/>
                <a:gridCol w="1463040"/>
              </a:tblGrid>
              <a:tr h="50811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8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Budget Components</a:t>
                      </a:r>
                      <a:endParaRPr lang="en-US" sz="1800" b="1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74320" marR="0" marT="0" marB="0" anchor="ctr">
                    <a:gradFill flip="none" rotWithShape="1">
                      <a:gsLst>
                        <a:gs pos="0">
                          <a:schemeClr val="accent6">
                            <a:lumMod val="75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82880" algn="ctr" fontAlgn="b">
                        <a:spcAft>
                          <a:spcPts val="0"/>
                        </a:spcAft>
                      </a:pPr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Budget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6">
                            <a:lumMod val="75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82880" algn="ctr" fontAlgn="b">
                        <a:spcAft>
                          <a:spcPts val="0"/>
                        </a:spcAft>
                      </a:pPr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 Actual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6">
                            <a:lumMod val="75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800" b="0" u="none" strike="noStrike" kern="120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Landscaping Maintenance</a:t>
                      </a:r>
                      <a:endParaRPr lang="en-US" sz="1800" b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74320" marR="0" marT="0" marB="0" anchor="ctr">
                    <a:gradFill flip="none" rotWithShape="1">
                      <a:gsLst>
                        <a:gs pos="0">
                          <a:schemeClr val="accent6">
                            <a:lumMod val="75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$</a:t>
                      </a:r>
                      <a:r>
                        <a:rPr lang="en-US" sz="16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92,042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6">
                            <a:lumMod val="75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r" fontAlgn="b">
                        <a:spcAft>
                          <a:spcPts val="0"/>
                        </a:spcAft>
                      </a:pPr>
                      <a:r>
                        <a:rPr lang="en-US" sz="16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$96,060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274320" marT="0" marB="0" anchor="ctr">
                    <a:gradFill flip="none" rotWithShape="1">
                      <a:gsLst>
                        <a:gs pos="0">
                          <a:schemeClr val="accent6">
                            <a:lumMod val="75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 – Residential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4320" marR="0" marT="0" marB="0" anchor="ctr">
                    <a:gradFill flip="none" rotWithShape="1">
                      <a:gsLst>
                        <a:gs pos="0">
                          <a:schemeClr val="accent6">
                            <a:lumMod val="75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$</a:t>
                      </a:r>
                      <a:r>
                        <a:rPr lang="en-US" sz="16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56,759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6">
                            <a:lumMod val="75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r" fontAlgn="b">
                        <a:spcAft>
                          <a:spcPts val="0"/>
                        </a:spcAft>
                      </a:pPr>
                      <a:r>
                        <a:rPr lang="en-US" sz="16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$54,055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274320" marT="0" marB="0" anchor="ctr">
                    <a:gradFill flip="none" rotWithShape="1">
                      <a:gsLst>
                        <a:gs pos="0">
                          <a:schemeClr val="accent6">
                            <a:lumMod val="75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Administration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4320" marR="0" marT="0" marB="0" anchor="ctr">
                    <a:gradFill flip="none" rotWithShape="1">
                      <a:gsLst>
                        <a:gs pos="0">
                          <a:schemeClr val="accent6">
                            <a:lumMod val="75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$</a:t>
                      </a:r>
                      <a:r>
                        <a:rPr lang="en-US" sz="16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39,286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6">
                            <a:lumMod val="75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r" fontAlgn="b">
                        <a:spcAft>
                          <a:spcPts val="0"/>
                        </a:spcAft>
                      </a:pPr>
                      <a:r>
                        <a:rPr lang="en-US" sz="16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$31,489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274320" marT="0" marB="0" anchor="ctr">
                    <a:gradFill flip="none" rotWithShape="1">
                      <a:gsLst>
                        <a:gs pos="0">
                          <a:schemeClr val="accent6">
                            <a:lumMod val="75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Trash &amp; Recycling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4320" marR="0" marT="0" marB="0" anchor="ctr">
                    <a:gradFill flip="none" rotWithShape="1">
                      <a:gsLst>
                        <a:gs pos="0">
                          <a:schemeClr val="accent6">
                            <a:lumMod val="75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</a:rPr>
                        <a:t>$</a:t>
                      </a:r>
                      <a:r>
                        <a:rPr lang="en-US" sz="16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31,854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6">
                            <a:lumMod val="75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r" fontAlgn="b">
                        <a:spcAft>
                          <a:spcPts val="0"/>
                        </a:spcAft>
                      </a:pPr>
                      <a:r>
                        <a:rPr lang="en-US" sz="16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$31,655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274320" marT="0" marB="0" anchor="ctr">
                    <a:gradFill flip="none" rotWithShape="1">
                      <a:gsLst>
                        <a:gs pos="0">
                          <a:schemeClr val="accent6">
                            <a:lumMod val="75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 – Irrigation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4320" marR="0" marT="0" marB="0" anchor="ctr">
                    <a:gradFill flip="none" rotWithShape="1">
                      <a:gsLst>
                        <a:gs pos="0">
                          <a:schemeClr val="accent6">
                            <a:lumMod val="75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$</a:t>
                      </a:r>
                      <a:r>
                        <a:rPr lang="en-US" sz="16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19,256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6">
                            <a:lumMod val="75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r" fontAlgn="b">
                        <a:spcAft>
                          <a:spcPts val="0"/>
                        </a:spcAft>
                      </a:pPr>
                      <a:r>
                        <a:rPr lang="en-US" sz="16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$18,338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274320" marT="0" marB="0" anchor="ctr">
                    <a:gradFill flip="none" rotWithShape="1">
                      <a:gsLst>
                        <a:gs pos="0">
                          <a:schemeClr val="accent6">
                            <a:lumMod val="75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 smtClean="0"/>
                        <a:t>Reserves</a:t>
                      </a:r>
                      <a:endParaRPr lang="en-US" dirty="0"/>
                    </a:p>
                  </a:txBody>
                  <a:tcPr marL="274320" marR="0" marT="0" marB="0" anchor="ctr">
                    <a:gradFill flip="none" rotWithShape="1">
                      <a:gsLst>
                        <a:gs pos="0">
                          <a:schemeClr val="accent6">
                            <a:lumMod val="75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$</a:t>
                      </a:r>
                      <a:r>
                        <a:rPr lang="en-US" sz="1600" b="0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12,000</a:t>
                      </a:r>
                      <a:endParaRPr lang="en-US" sz="1600" b="0" i="0" u="none" strike="noStrike" dirty="0"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6">
                            <a:lumMod val="75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r" fontAlgn="b">
                        <a:spcAft>
                          <a:spcPts val="0"/>
                        </a:spcAft>
                      </a:pPr>
                      <a:r>
                        <a:rPr lang="en-US" sz="16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$6,000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274320" marT="0" marB="0" anchor="ctr">
                    <a:gradFill flip="none" rotWithShape="1">
                      <a:gsLst>
                        <a:gs pos="0">
                          <a:schemeClr val="accent6">
                            <a:lumMod val="75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Gate Repairs</a:t>
                      </a:r>
                      <a:r>
                        <a:rPr lang="en-US" sz="1800" b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Power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4320" marR="0" marT="0" marB="0" anchor="ctr">
                    <a:gradFill flip="none" rotWithShape="1">
                      <a:gsLst>
                        <a:gs pos="0">
                          <a:schemeClr val="accent6">
                            <a:lumMod val="75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$10,045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6">
                            <a:lumMod val="75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r" fontAlgn="b">
                        <a:spcAft>
                          <a:spcPts val="0"/>
                        </a:spcAft>
                      </a:pPr>
                      <a:r>
                        <a:rPr lang="en-US" sz="16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$9,722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274320" marT="0" marB="0" anchor="ctr">
                    <a:gradFill flip="none" rotWithShape="1">
                      <a:gsLst>
                        <a:gs pos="0">
                          <a:schemeClr val="accent6">
                            <a:lumMod val="75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Fence</a:t>
                      </a:r>
                      <a:r>
                        <a:rPr lang="en-US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Paint and Repair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4320" marR="0" marT="0" marB="0" anchor="ctr">
                    <a:gradFill flip="none" rotWithShape="1">
                      <a:gsLst>
                        <a:gs pos="0">
                          <a:schemeClr val="accent6">
                            <a:lumMod val="75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$5,300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6">
                            <a:lumMod val="75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r" fontAlgn="b">
                        <a:spcAft>
                          <a:spcPts val="0"/>
                        </a:spcAft>
                      </a:pPr>
                      <a:r>
                        <a:rPr lang="en-US" sz="16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$12,910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274320" marT="0" marB="0" anchor="ctr">
                    <a:gradFill flip="none" rotWithShape="1">
                      <a:gsLst>
                        <a:gs pos="0">
                          <a:schemeClr val="accent6">
                            <a:lumMod val="75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Insurance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4320" marR="0" marT="0" marB="0" anchor="ctr">
                    <a:gradFill flip="none" rotWithShape="1">
                      <a:gsLst>
                        <a:gs pos="0">
                          <a:schemeClr val="accent6">
                            <a:lumMod val="75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$3,854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6">
                            <a:lumMod val="75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r" fontAlgn="b">
                        <a:spcAft>
                          <a:spcPts val="0"/>
                        </a:spcAft>
                      </a:pPr>
                      <a:r>
                        <a:rPr lang="en-US" sz="16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$3,585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274320" marT="0" marB="0" anchor="ctr">
                    <a:gradFill flip="none" rotWithShape="1">
                      <a:gsLst>
                        <a:gs pos="0">
                          <a:schemeClr val="accent6">
                            <a:lumMod val="75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274320" marR="0" marT="0" marB="0" anchor="ctr">
                    <a:gradFill flip="none" rotWithShape="1">
                      <a:gsLst>
                        <a:gs pos="0">
                          <a:schemeClr val="accent6">
                            <a:lumMod val="75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82880" lvl="0" algn="ctr" fontAlgn="b"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$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270,396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274320" marT="0" marB="0" anchor="ctr">
                    <a:gradFill flip="none" rotWithShape="1">
                      <a:gsLst>
                        <a:gs pos="0">
                          <a:schemeClr val="accent6">
                            <a:lumMod val="75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r" fontAlgn="b"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$263,814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274320" marT="0" marB="0" anchor="ctr">
                    <a:gradFill flip="none" rotWithShape="1">
                      <a:gsLst>
                        <a:gs pos="0">
                          <a:schemeClr val="accent6">
                            <a:lumMod val="75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487" name="Rectangle 2"/>
          <p:cNvSpPr txBox="1">
            <a:spLocks noChangeArrowheads="1"/>
          </p:cNvSpPr>
          <p:nvPr/>
        </p:nvSpPr>
        <p:spPr bwMode="auto">
          <a:xfrm>
            <a:off x="229715" y="131346"/>
            <a:ext cx="88696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buNone/>
              <a:defRPr/>
            </a:pPr>
            <a:r>
              <a:rPr lang="en-US" sz="3400" dirty="0" smtClean="0">
                <a:solidFill>
                  <a:schemeClr val="tx1"/>
                </a:solidFill>
              </a:rPr>
              <a:t>Baldwin Square Homeowners Association</a:t>
            </a:r>
          </a:p>
          <a:p>
            <a:pPr>
              <a:buNone/>
              <a:defRPr/>
            </a:pPr>
            <a:r>
              <a:rPr lang="en-US" sz="3400" dirty="0" smtClean="0">
                <a:solidFill>
                  <a:schemeClr val="tx1"/>
                </a:solidFill>
              </a:rPr>
              <a:t>2021 Budget Overview</a:t>
            </a:r>
            <a:endParaRPr lang="en-US" sz="3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71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 bwMode="auto">
          <a:xfrm>
            <a:off x="2779295" y="1876926"/>
            <a:ext cx="782052" cy="673769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3919" y="6152537"/>
            <a:ext cx="801891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None/>
            </a:pPr>
            <a:r>
              <a:rPr lang="en-US" sz="2000" b="1" dirty="0" smtClean="0">
                <a:latin typeface="Arial"/>
                <a:cs typeface="Arial"/>
              </a:rPr>
              <a:t>Water &amp; Trash &amp; Landscaping </a:t>
            </a:r>
            <a:r>
              <a:rPr lang="en-US" sz="2000" b="1" dirty="0" smtClean="0">
                <a:latin typeface="Arial"/>
                <a:cs typeface="Arial"/>
              </a:rPr>
              <a:t>estimated at 77.4</a:t>
            </a:r>
            <a:r>
              <a:rPr lang="en-US" sz="2000" b="1" dirty="0" smtClean="0">
                <a:latin typeface="Arial"/>
                <a:cs typeface="Arial"/>
              </a:rPr>
              <a:t>% </a:t>
            </a:r>
            <a:r>
              <a:rPr lang="en-US" sz="2000" b="1" dirty="0" smtClean="0">
                <a:latin typeface="Arial"/>
                <a:cs typeface="Arial"/>
              </a:rPr>
              <a:t>of </a:t>
            </a:r>
            <a:r>
              <a:rPr lang="en-US" sz="2000" b="1" dirty="0" smtClean="0">
                <a:latin typeface="Arial"/>
                <a:cs typeface="Arial"/>
              </a:rPr>
              <a:t>total </a:t>
            </a:r>
            <a:r>
              <a:rPr lang="en-US" sz="2000" b="1" dirty="0" smtClean="0">
                <a:latin typeface="Arial"/>
                <a:cs typeface="Arial"/>
              </a:rPr>
              <a:t>budget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48500" y="35170"/>
            <a:ext cx="88696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en-US" b="1" dirty="0">
                <a:solidFill>
                  <a:schemeClr val="tx1"/>
                </a:solidFill>
              </a:rPr>
              <a:t>BSHA </a:t>
            </a:r>
            <a:r>
              <a:rPr lang="en-US" b="1" dirty="0" smtClean="0">
                <a:solidFill>
                  <a:schemeClr val="tx1"/>
                </a:solidFill>
              </a:rPr>
              <a:t>2021 Budget Allocation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045BF-B1A1-4CE1-BD33-DE6406425CE7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35" y="766690"/>
            <a:ext cx="7732708" cy="515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096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480819" y="1535893"/>
            <a:ext cx="6446327" cy="998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dirty="0"/>
              <a:t>Apply a very simple principal: “pay for what you have”</a:t>
            </a:r>
            <a:endParaRPr 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8663" lvl="1" indent="-385763">
              <a:buFont typeface="+mj-lt"/>
              <a:buAutoNum type="arabicParenR"/>
            </a:pPr>
            <a:r>
              <a:rPr lang="en-US" sz="1500" dirty="0"/>
              <a:t>All equal  / true common costs distributed equally by townhome</a:t>
            </a:r>
          </a:p>
          <a:p>
            <a:pPr marL="728663" lvl="1" indent="-385763">
              <a:buFont typeface="+mj-lt"/>
              <a:buAutoNum type="arabicParenR"/>
            </a:pPr>
            <a:r>
              <a:rPr lang="en-US" sz="1500" dirty="0" smtClean="0"/>
              <a:t>Community-specific costs </a:t>
            </a:r>
            <a:r>
              <a:rPr lang="en-US" sz="1500" dirty="0"/>
              <a:t>distributed by </a:t>
            </a:r>
            <a:r>
              <a:rPr lang="en-US" sz="1500" dirty="0" smtClean="0"/>
              <a:t>amenity</a:t>
            </a:r>
            <a:endParaRPr lang="en-US" sz="15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263776"/>
              </p:ext>
            </p:extLst>
          </p:nvPr>
        </p:nvGraphicFramePr>
        <p:xfrm>
          <a:off x="1435398" y="2660774"/>
          <a:ext cx="6251331" cy="2804160"/>
        </p:xfrm>
        <a:graphic>
          <a:graphicData uri="http://schemas.openxmlformats.org/drawingml/2006/table">
            <a:tbl>
              <a:tblPr/>
              <a:tblGrid>
                <a:gridCol w="28105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60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546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0861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effectLst/>
                          <a:latin typeface="Verdana"/>
                        </a:rPr>
                        <a:t>Base </a:t>
                      </a:r>
                      <a:r>
                        <a:rPr lang="en-US" sz="1100" b="0" i="0" u="none" strike="noStrike" dirty="0" smtClean="0">
                          <a:effectLst/>
                          <a:latin typeface="Verdana"/>
                        </a:rPr>
                        <a:t>costs</a:t>
                      </a:r>
                      <a:r>
                        <a:rPr lang="en-US" sz="1100" b="0" i="0" u="none" strike="noStrike" baseline="0" dirty="0" smtClean="0">
                          <a:effectLst/>
                          <a:latin typeface="Verdana"/>
                        </a:rPr>
                        <a:t> common to all -</a:t>
                      </a:r>
                      <a:r>
                        <a:rPr lang="en-US" sz="1100" b="0" i="0" u="none" strike="noStrike" dirty="0" smtClean="0">
                          <a:effectLst/>
                          <a:latin typeface="Verdana"/>
                        </a:rPr>
                        <a:t> split </a:t>
                      </a:r>
                      <a:r>
                        <a:rPr lang="en-US" sz="1100" b="0" i="0" u="none" strike="noStrike" dirty="0">
                          <a:effectLst/>
                          <a:latin typeface="Verdana"/>
                        </a:rPr>
                        <a:t>by 165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 smtClean="0">
                          <a:effectLst/>
                          <a:latin typeface="Arial"/>
                        </a:rPr>
                        <a:t>(Property </a:t>
                      </a:r>
                      <a:r>
                        <a:rPr lang="en-US" sz="800" b="0" i="0" u="none" strike="noStrike" dirty="0">
                          <a:effectLst/>
                          <a:latin typeface="Arial"/>
                        </a:rPr>
                        <a:t>management, trash, insurance, </a:t>
                      </a:r>
                      <a:r>
                        <a:rPr lang="en-US" sz="800" b="0" i="0" u="none" strike="noStrike" dirty="0" smtClean="0">
                          <a:effectLst/>
                          <a:latin typeface="Arial"/>
                        </a:rPr>
                        <a:t>legal, collections, etc.)</a:t>
                      </a:r>
                      <a:endParaRPr lang="en-US" sz="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effectLst/>
                          <a:latin typeface="Verdana"/>
                        </a:rPr>
                        <a:t> + Gates &amp; </a:t>
                      </a:r>
                      <a:r>
                        <a:rPr lang="en-US" sz="1100" b="0" i="0" u="none" strike="noStrike" dirty="0" smtClean="0">
                          <a:effectLst/>
                          <a:latin typeface="Verdana"/>
                        </a:rPr>
                        <a:t>Electricity</a:t>
                      </a:r>
                      <a:endParaRPr lang="en-US" sz="1100" b="0" i="0" u="none" strike="noStrike" dirty="0"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 smtClean="0">
                          <a:effectLst/>
                          <a:latin typeface="Arial"/>
                        </a:rPr>
                        <a:t>(assessed for properties that have drive-in</a:t>
                      </a:r>
                      <a:r>
                        <a:rPr lang="en-US" sz="800" b="0" i="0" u="none" strike="noStrike" baseline="0" dirty="0" smtClean="0">
                          <a:effectLst/>
                          <a:latin typeface="Arial"/>
                        </a:rPr>
                        <a:t> gate access</a:t>
                      </a:r>
                      <a:r>
                        <a:rPr lang="en-US" sz="800" b="0" i="0" u="none" strike="noStrike" dirty="0" smtClean="0">
                          <a:effectLst/>
                          <a:latin typeface="Arial"/>
                        </a:rPr>
                        <a:t>)</a:t>
                      </a:r>
                      <a:endParaRPr lang="en-US" sz="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effectLst/>
                          <a:latin typeface="Verdana"/>
                        </a:rPr>
                        <a:t>+ Wood Fence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 smtClean="0">
                          <a:effectLst/>
                          <a:latin typeface="Arial"/>
                        </a:rPr>
                        <a:t>(assessed  </a:t>
                      </a:r>
                      <a:r>
                        <a:rPr lang="en-US" sz="800" b="0" i="0" u="none" strike="noStrike" dirty="0" smtClean="0">
                          <a:effectLst/>
                          <a:latin typeface="Arial"/>
                        </a:rPr>
                        <a:t>for communities</a:t>
                      </a:r>
                      <a:r>
                        <a:rPr lang="en-US" sz="800" b="0" i="0" u="none" strike="noStrike" baseline="0" dirty="0" smtClean="0">
                          <a:effectLst/>
                          <a:latin typeface="Arial"/>
                        </a:rPr>
                        <a:t> who have wood fence perimeters</a:t>
                      </a:r>
                      <a:r>
                        <a:rPr lang="en-US" sz="800" b="0" i="0" u="none" strike="noStrike" dirty="0" smtClean="0">
                          <a:effectLst/>
                          <a:latin typeface="Arial"/>
                        </a:rPr>
                        <a:t>)</a:t>
                      </a:r>
                      <a:endParaRPr lang="en-US" sz="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effectLst/>
                          <a:latin typeface="Verdana"/>
                        </a:rPr>
                        <a:t>+Metal </a:t>
                      </a:r>
                      <a:r>
                        <a:rPr lang="en-US" sz="1100" b="0" i="0" u="none" strike="noStrike" dirty="0" smtClean="0">
                          <a:effectLst/>
                          <a:latin typeface="Verdana"/>
                        </a:rPr>
                        <a:t>Fence</a:t>
                      </a:r>
                      <a:endParaRPr lang="en-US" sz="1100" b="0" i="0" u="none" strike="noStrike" dirty="0"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 smtClean="0">
                          <a:effectLst/>
                          <a:latin typeface="Arial"/>
                        </a:rPr>
                        <a:t>(assessed  </a:t>
                      </a:r>
                      <a:r>
                        <a:rPr lang="en-US" sz="800" b="0" i="0" u="none" strike="noStrike" dirty="0" smtClean="0">
                          <a:effectLst/>
                          <a:latin typeface="Arial"/>
                        </a:rPr>
                        <a:t>for communities who have iron fence perimeters)</a:t>
                      </a:r>
                      <a:endParaRPr lang="en-US" sz="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effectLst/>
                          <a:latin typeface="Verdana"/>
                        </a:rPr>
                        <a:t>+ </a:t>
                      </a:r>
                      <a:r>
                        <a:rPr lang="en-US" sz="1100" b="0" i="0" u="none" strike="noStrike" dirty="0" smtClean="0">
                          <a:effectLst/>
                          <a:latin typeface="Verdana"/>
                        </a:rPr>
                        <a:t>Landscaping</a:t>
                      </a:r>
                      <a:endParaRPr lang="en-US" sz="1100" b="0" i="0" u="none" strike="noStrike" dirty="0"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 smtClean="0">
                          <a:effectLst/>
                          <a:latin typeface="Arial"/>
                        </a:rPr>
                        <a:t>(assessed </a:t>
                      </a:r>
                      <a:r>
                        <a:rPr lang="en-US" sz="800" b="0" i="0" u="none" strike="noStrike" dirty="0" smtClean="0">
                          <a:effectLst/>
                          <a:latin typeface="Arial"/>
                        </a:rPr>
                        <a:t>for</a:t>
                      </a:r>
                      <a:r>
                        <a:rPr lang="en-US" sz="800" b="0" i="0" u="none" strike="noStrike" baseline="0" dirty="0" smtClean="0">
                          <a:effectLst/>
                          <a:latin typeface="Arial"/>
                        </a:rPr>
                        <a:t> all communities</a:t>
                      </a:r>
                      <a:r>
                        <a:rPr lang="en-US" sz="800" b="0" i="0" u="none" strike="noStrike" dirty="0" smtClean="0">
                          <a:effectLst/>
                          <a:latin typeface="Arial"/>
                        </a:rPr>
                        <a:t>)</a:t>
                      </a:r>
                      <a:endParaRPr lang="en-US" sz="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 smtClean="0">
                          <a:effectLst/>
                          <a:latin typeface="Verdana"/>
                        </a:rPr>
                        <a:t>+ Irrigation </a:t>
                      </a:r>
                      <a:r>
                        <a:rPr lang="en-US" sz="1100" b="0" i="0" u="none" strike="noStrike" dirty="0" smtClean="0">
                          <a:effectLst/>
                          <a:latin typeface="Verdana"/>
                        </a:rPr>
                        <a:t>maintenance</a:t>
                      </a:r>
                      <a:endParaRPr lang="en-US" sz="1100" b="0" i="0" u="none" strike="noStrike" dirty="0"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 smtClean="0">
                          <a:effectLst/>
                          <a:latin typeface="Arial"/>
                        </a:rPr>
                        <a:t>(assessed</a:t>
                      </a:r>
                      <a:r>
                        <a:rPr lang="en-US" sz="800" b="0" i="0" u="none" strike="noStrike" baseline="0" dirty="0" smtClean="0">
                          <a:effectLst/>
                          <a:latin typeface="Arial"/>
                        </a:rPr>
                        <a:t> for all communities</a:t>
                      </a:r>
                      <a:r>
                        <a:rPr lang="en-US" sz="800" b="0" i="0" u="none" strike="noStrike" dirty="0" smtClean="0">
                          <a:effectLst/>
                          <a:latin typeface="Arial"/>
                        </a:rPr>
                        <a:t>)</a:t>
                      </a:r>
                      <a:endParaRPr lang="en-US" sz="800" b="0" i="0" u="none" strike="noStrike" dirty="0" smtClean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effectLst/>
                          <a:latin typeface="Verdana"/>
                        </a:rPr>
                        <a:t>+ Residential </a:t>
                      </a:r>
                      <a:r>
                        <a:rPr lang="en-US" sz="1100" b="0" i="0" u="none" strike="noStrike" dirty="0" smtClean="0">
                          <a:effectLst/>
                          <a:latin typeface="Verdana"/>
                        </a:rPr>
                        <a:t>Water</a:t>
                      </a:r>
                      <a:endParaRPr lang="en-US" sz="1100" b="0" i="0" u="none" strike="noStrike" dirty="0"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 smtClean="0">
                          <a:effectLst/>
                          <a:latin typeface="Arial"/>
                        </a:rPr>
                        <a:t>(assessed for properties that share a common meter)</a:t>
                      </a:r>
                      <a:endParaRPr lang="en-US" sz="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>
                          <a:effectLst/>
                          <a:latin typeface="Verdana"/>
                        </a:rPr>
                        <a:t>+ Irrigation </a:t>
                      </a:r>
                      <a:r>
                        <a:rPr lang="en-US" sz="1100" b="0" i="0" u="none" strike="noStrike" dirty="0" smtClean="0">
                          <a:effectLst/>
                          <a:latin typeface="Verdana"/>
                        </a:rPr>
                        <a:t>Water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 smtClean="0">
                          <a:effectLst/>
                          <a:latin typeface="Arial"/>
                        </a:rPr>
                        <a:t>(assessed</a:t>
                      </a:r>
                      <a:r>
                        <a:rPr lang="en-US" sz="800" b="0" i="0" u="none" strike="noStrike" baseline="0" dirty="0" smtClean="0">
                          <a:effectLst/>
                          <a:latin typeface="Arial"/>
                        </a:rPr>
                        <a:t> for all properties</a:t>
                      </a:r>
                      <a:r>
                        <a:rPr lang="en-US" sz="800" b="0" i="0" u="none" strike="noStrike" dirty="0" smtClean="0">
                          <a:effectLst/>
                          <a:latin typeface="Arial"/>
                        </a:rPr>
                        <a:t>)</a:t>
                      </a:r>
                      <a:endParaRPr lang="en-US" sz="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r" fontAlgn="ctr"/>
                      <a:endParaRPr lang="en-US" sz="1100" b="0" i="0" u="none" strike="noStrike" dirty="0" smtClean="0">
                        <a:effectLst/>
                        <a:latin typeface="Verdana"/>
                      </a:endParaRPr>
                    </a:p>
                    <a:p>
                      <a:pPr algn="r" fontAlgn="ctr"/>
                      <a:r>
                        <a:rPr lang="en-US" sz="1100" b="0" i="0" u="none" strike="noStrike" dirty="0" smtClean="0">
                          <a:effectLst/>
                          <a:latin typeface="Verdana"/>
                        </a:rPr>
                        <a:t> </a:t>
                      </a:r>
                      <a:r>
                        <a:rPr lang="en-US" sz="1100" b="0" i="0" u="none" strike="noStrike" dirty="0">
                          <a:effectLst/>
                          <a:latin typeface="Verdana"/>
                        </a:rPr>
                        <a:t>= Total Assessment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 bwMode="auto">
          <a:xfrm>
            <a:off x="1573170" y="5167474"/>
            <a:ext cx="2799184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254375" y="883628"/>
            <a:ext cx="665226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buNone/>
            </a:pPr>
            <a:r>
              <a:rPr lang="en-US" sz="3300" dirty="0"/>
              <a:t>BSHA Assessment Methodology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045BF-B1A1-4CE1-BD33-DE6406425CE7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575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472752"/>
              </p:ext>
            </p:extLst>
          </p:nvPr>
        </p:nvGraphicFramePr>
        <p:xfrm>
          <a:off x="1465762" y="766690"/>
          <a:ext cx="6261668" cy="5964713"/>
        </p:xfrm>
        <a:graphic>
          <a:graphicData uri="http://schemas.openxmlformats.org/drawingml/2006/table">
            <a:tbl>
              <a:tblPr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</a:tblPr>
              <a:tblGrid>
                <a:gridCol w="2909921"/>
                <a:gridCol w="1294993"/>
                <a:gridCol w="2056754"/>
              </a:tblGrid>
              <a:tr h="4417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BSHA </a:t>
                      </a: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Community</a:t>
                      </a:r>
                    </a:p>
                  </a:txBody>
                  <a:tcPr marL="18288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# of Units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2021 Assessment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</a:tr>
              <a:tr h="5210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Arial"/>
                        </a:rPr>
                        <a:t>Anita I</a:t>
                      </a:r>
                    </a:p>
                  </a:txBody>
                  <a:tcPr marL="182880" marR="0" marT="914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0" marR="274320" marT="914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$1,680.51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682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Arial"/>
                        </a:rPr>
                        <a:t>Anita II</a:t>
                      </a:r>
                    </a:p>
                  </a:txBody>
                  <a:tcPr marL="18288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0" marR="2743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$1,540.77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682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Arial"/>
                        </a:rPr>
                        <a:t>Anita III</a:t>
                      </a:r>
                    </a:p>
                  </a:txBody>
                  <a:tcPr marL="18288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0" marR="2743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$1,400.75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682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Arial"/>
                        </a:rPr>
                        <a:t>Baldwin Court</a:t>
                      </a:r>
                    </a:p>
                  </a:txBody>
                  <a:tcPr marL="18288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effectLst/>
                          <a:latin typeface="Arial"/>
                        </a:rPr>
                        <a:t>35</a:t>
                      </a:r>
                    </a:p>
                  </a:txBody>
                  <a:tcPr marL="0" marR="2743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$1,770.51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682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Arial"/>
                        </a:rPr>
                        <a:t>Baldwin Square I</a:t>
                      </a:r>
                    </a:p>
                  </a:txBody>
                  <a:tcPr marL="18288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effectLst/>
                          <a:latin typeface="Arial"/>
                        </a:rPr>
                        <a:t>34</a:t>
                      </a:r>
                    </a:p>
                  </a:txBody>
                  <a:tcPr marL="0" marR="2743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$1,400.75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682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Arial"/>
                        </a:rPr>
                        <a:t>Baldwin Square II</a:t>
                      </a:r>
                    </a:p>
                  </a:txBody>
                  <a:tcPr marL="18288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0" marR="2743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$1,400.75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682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Arial"/>
                        </a:rPr>
                        <a:t>Baldwin Square III</a:t>
                      </a:r>
                    </a:p>
                  </a:txBody>
                  <a:tcPr marL="18288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0" marR="2743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$1,680.51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682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Arial"/>
                        </a:rPr>
                        <a:t>Baldwin Square IV</a:t>
                      </a:r>
                    </a:p>
                  </a:txBody>
                  <a:tcPr marL="18288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0" marR="2743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$1,770.51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682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Arial"/>
                        </a:rPr>
                        <a:t>Baldwin Square V</a:t>
                      </a:r>
                    </a:p>
                  </a:txBody>
                  <a:tcPr marL="18288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0" marR="2743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$1,760.23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682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Arial"/>
                        </a:rPr>
                        <a:t>Caroline Townhomes</a:t>
                      </a:r>
                    </a:p>
                  </a:txBody>
                  <a:tcPr marL="18288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0" marR="2743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$1,540.77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682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Arial"/>
                        </a:rPr>
                        <a:t>Crawford Court</a:t>
                      </a:r>
                    </a:p>
                  </a:txBody>
                  <a:tcPr marL="18288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0" marR="2743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$1,770.51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682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Arial"/>
                        </a:rPr>
                        <a:t>Dennis </a:t>
                      </a:r>
                      <a:r>
                        <a:rPr lang="en-US" sz="1600" b="0" i="0" u="none" strike="noStrike" dirty="0" smtClean="0">
                          <a:effectLst/>
                          <a:latin typeface="Arial"/>
                        </a:rPr>
                        <a:t>St Townhomes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18288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0" marR="2743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Arial" panose="020B0604020202020204" pitchFamily="34" charset="0"/>
                        </a:rPr>
                        <a:t>$1,770.51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682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Arial"/>
                        </a:rPr>
                        <a:t>Tuam </a:t>
                      </a:r>
                      <a:r>
                        <a:rPr lang="en-US" sz="1600" b="0" i="0" u="none" strike="noStrike" dirty="0" smtClean="0">
                          <a:effectLst/>
                          <a:latin typeface="Arial"/>
                        </a:rPr>
                        <a:t>St Townhomes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18288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0" marR="2743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</a:rPr>
                        <a:t>$1,680.51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8500" y="35170"/>
            <a:ext cx="88696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buNone/>
            </a:pPr>
            <a:r>
              <a:rPr lang="en-US" dirty="0" smtClean="0">
                <a:solidFill>
                  <a:srgbClr val="FF0000"/>
                </a:solidFill>
              </a:rPr>
              <a:t>BSHA 2021 Assessments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045BF-B1A1-4CE1-BD33-DE6406425CE7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746125" y="1370208"/>
            <a:ext cx="7772400" cy="229850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Questions &amp; Answers</a:t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>
                <a:solidFill>
                  <a:srgbClr val="FFC000"/>
                </a:solidFill>
              </a:rPr>
              <a:t>www.baldwinsquare.org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5F6AD-BC0B-4B58-BA38-7296E81E17AD}" type="slidenum">
              <a:rPr lang="en-US" sz="1200" b="1" smtClean="0"/>
              <a:pPr/>
              <a:t>24</a:t>
            </a:fld>
            <a:endParaRPr lang="en-US" sz="12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Rectangle 2"/>
          <p:cNvSpPr txBox="1">
            <a:spLocks noChangeArrowheads="1"/>
          </p:cNvSpPr>
          <p:nvPr/>
        </p:nvSpPr>
        <p:spPr bwMode="auto">
          <a:xfrm>
            <a:off x="181177" y="78105"/>
            <a:ext cx="88696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buNone/>
              <a:defRPr/>
            </a:pPr>
            <a:r>
              <a:rPr lang="en-US" sz="3400" dirty="0"/>
              <a:t>BALDWIN SQUARE HOMEOWNERS ASSOC</a:t>
            </a:r>
          </a:p>
        </p:txBody>
      </p:sp>
      <p:sp>
        <p:nvSpPr>
          <p:cNvPr id="5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93708" y="6369180"/>
            <a:ext cx="605687" cy="444216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13805" eaLnBrk="0" hangingPunct="0">
              <a:defRPr sz="900" b="1">
                <a:solidFill>
                  <a:srgbClr val="6600CC"/>
                </a:solidFill>
                <a:latin typeface="Arial" pitchFamily="34" charset="0"/>
                <a:ea typeface="ＭＳ Ｐゴシック" pitchFamily="34" charset="-128"/>
              </a:defRPr>
            </a:lvl1pPr>
            <a:lvl2pPr marL="684257" indent="-263176" defTabSz="913805" eaLnBrk="0" hangingPunct="0">
              <a:defRPr sz="900" b="1">
                <a:solidFill>
                  <a:srgbClr val="6600CC"/>
                </a:solidFill>
                <a:latin typeface="Arial" pitchFamily="34" charset="0"/>
                <a:ea typeface="ＭＳ Ｐゴシック" pitchFamily="34" charset="-128"/>
              </a:defRPr>
            </a:lvl2pPr>
            <a:lvl3pPr marL="1052703" indent="-210541" defTabSz="913805" eaLnBrk="0" hangingPunct="0">
              <a:defRPr sz="900" b="1">
                <a:solidFill>
                  <a:srgbClr val="6600CC"/>
                </a:solidFill>
                <a:latin typeface="Arial" pitchFamily="34" charset="0"/>
                <a:ea typeface="ＭＳ Ｐゴシック" pitchFamily="34" charset="-128"/>
              </a:defRPr>
            </a:lvl3pPr>
            <a:lvl4pPr marL="1473784" indent="-210541" defTabSz="913805" eaLnBrk="0" hangingPunct="0">
              <a:defRPr sz="900" b="1">
                <a:solidFill>
                  <a:srgbClr val="6600CC"/>
                </a:solidFill>
                <a:latin typeface="Arial" pitchFamily="34" charset="0"/>
                <a:ea typeface="ＭＳ Ｐゴシック" pitchFamily="34" charset="-128"/>
              </a:defRPr>
            </a:lvl4pPr>
            <a:lvl5pPr marL="1894865" indent="-210541" defTabSz="913805" eaLnBrk="0" hangingPunct="0">
              <a:defRPr sz="900" b="1">
                <a:solidFill>
                  <a:srgbClr val="6600CC"/>
                </a:solidFill>
                <a:latin typeface="Arial" pitchFamily="34" charset="0"/>
                <a:ea typeface="ＭＳ Ｐゴシック" pitchFamily="34" charset="-128"/>
              </a:defRPr>
            </a:lvl5pPr>
            <a:lvl6pPr marL="2315947" indent="-210541" algn="ctr" defTabSz="913805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6600CC"/>
                </a:solidFill>
                <a:latin typeface="Arial" pitchFamily="34" charset="0"/>
                <a:ea typeface="ＭＳ Ｐゴシック" pitchFamily="34" charset="-128"/>
              </a:defRPr>
            </a:lvl6pPr>
            <a:lvl7pPr marL="2737028" indent="-210541" algn="ctr" defTabSz="913805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6600CC"/>
                </a:solidFill>
                <a:latin typeface="Arial" pitchFamily="34" charset="0"/>
                <a:ea typeface="ＭＳ Ｐゴシック" pitchFamily="34" charset="-128"/>
              </a:defRPr>
            </a:lvl7pPr>
            <a:lvl8pPr marL="3158109" indent="-210541" algn="ctr" defTabSz="913805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6600CC"/>
                </a:solidFill>
                <a:latin typeface="Arial" pitchFamily="34" charset="0"/>
                <a:ea typeface="ＭＳ Ｐゴシック" pitchFamily="34" charset="-128"/>
              </a:defRPr>
            </a:lvl8pPr>
            <a:lvl9pPr marL="3579190" indent="-210541" algn="ctr" defTabSz="913805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rgbClr val="6600CC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0B806BA-2F22-415D-822A-3C3A5BD2F39F}" type="slidenum">
              <a:rPr lang="en-US" sz="120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3</a:t>
            </a:fld>
            <a:endParaRPr lang="en-US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26822" y="1056945"/>
            <a:ext cx="8530680" cy="5553717"/>
            <a:chOff x="326822" y="1056945"/>
            <a:chExt cx="8530680" cy="5553717"/>
          </a:xfrm>
        </p:grpSpPr>
        <p:grpSp>
          <p:nvGrpSpPr>
            <p:cNvPr id="2" name="Group 1"/>
            <p:cNvGrpSpPr>
              <a:grpSpLocks noChangeAspect="1"/>
            </p:cNvGrpSpPr>
            <p:nvPr/>
          </p:nvGrpSpPr>
          <p:grpSpPr>
            <a:xfrm>
              <a:off x="326822" y="1056945"/>
              <a:ext cx="8530680" cy="5553717"/>
              <a:chOff x="62593" y="1234479"/>
              <a:chExt cx="7376557" cy="4802350"/>
            </a:xfrm>
          </p:grpSpPr>
          <p:sp>
            <p:nvSpPr>
              <p:cNvPr id="2196" name="Freeform 148"/>
              <p:cNvSpPr>
                <a:spLocks/>
              </p:cNvSpPr>
              <p:nvPr/>
            </p:nvSpPr>
            <p:spPr bwMode="auto">
              <a:xfrm rot="-5400000">
                <a:off x="5493765" y="1470445"/>
                <a:ext cx="409277" cy="477693"/>
              </a:xfrm>
              <a:custGeom>
                <a:avLst/>
                <a:gdLst>
                  <a:gd name="T0" fmla="*/ 436562 w 258"/>
                  <a:gd name="T1" fmla="*/ 113472 h 301"/>
                  <a:gd name="T2" fmla="*/ 279197 w 258"/>
                  <a:gd name="T3" fmla="*/ 1746 h 301"/>
                  <a:gd name="T4" fmla="*/ 247047 w 258"/>
                  <a:gd name="T5" fmla="*/ 0 h 301"/>
                  <a:gd name="T6" fmla="*/ 223357 w 258"/>
                  <a:gd name="T7" fmla="*/ 31423 h 301"/>
                  <a:gd name="T8" fmla="*/ 230126 w 258"/>
                  <a:gd name="T9" fmla="*/ 54117 h 301"/>
                  <a:gd name="T10" fmla="*/ 219973 w 258"/>
                  <a:gd name="T11" fmla="*/ 71575 h 301"/>
                  <a:gd name="T12" fmla="*/ 191207 w 258"/>
                  <a:gd name="T13" fmla="*/ 78557 h 301"/>
                  <a:gd name="T14" fmla="*/ 182747 w 258"/>
                  <a:gd name="T15" fmla="*/ 90777 h 301"/>
                  <a:gd name="T16" fmla="*/ 186131 w 258"/>
                  <a:gd name="T17" fmla="*/ 120455 h 301"/>
                  <a:gd name="T18" fmla="*/ 169210 w 258"/>
                  <a:gd name="T19" fmla="*/ 144895 h 301"/>
                  <a:gd name="T20" fmla="*/ 145521 w 258"/>
                  <a:gd name="T21" fmla="*/ 148386 h 301"/>
                  <a:gd name="T22" fmla="*/ 131984 w 258"/>
                  <a:gd name="T23" fmla="*/ 169335 h 301"/>
                  <a:gd name="T24" fmla="*/ 138752 w 258"/>
                  <a:gd name="T25" fmla="*/ 190284 h 301"/>
                  <a:gd name="T26" fmla="*/ 128600 w 258"/>
                  <a:gd name="T27" fmla="*/ 207741 h 301"/>
                  <a:gd name="T28" fmla="*/ 108294 w 258"/>
                  <a:gd name="T29" fmla="*/ 211232 h 301"/>
                  <a:gd name="T30" fmla="*/ 87989 w 258"/>
                  <a:gd name="T31" fmla="*/ 239164 h 301"/>
                  <a:gd name="T32" fmla="*/ 94758 w 258"/>
                  <a:gd name="T33" fmla="*/ 267095 h 301"/>
                  <a:gd name="T34" fmla="*/ 60916 w 258"/>
                  <a:gd name="T35" fmla="*/ 277570 h 301"/>
                  <a:gd name="T36" fmla="*/ 50763 w 258"/>
                  <a:gd name="T37" fmla="*/ 295027 h 301"/>
                  <a:gd name="T38" fmla="*/ 55839 w 258"/>
                  <a:gd name="T39" fmla="*/ 331687 h 301"/>
                  <a:gd name="T40" fmla="*/ 40610 w 258"/>
                  <a:gd name="T41" fmla="*/ 343907 h 301"/>
                  <a:gd name="T42" fmla="*/ 16921 w 258"/>
                  <a:gd name="T43" fmla="*/ 343907 h 301"/>
                  <a:gd name="T44" fmla="*/ 0 w 258"/>
                  <a:gd name="T45" fmla="*/ 371839 h 301"/>
                  <a:gd name="T46" fmla="*/ 5076 w 258"/>
                  <a:gd name="T47" fmla="*/ 408499 h 301"/>
                  <a:gd name="T48" fmla="*/ 179363 w 258"/>
                  <a:gd name="T49" fmla="*/ 525462 h 301"/>
                  <a:gd name="T50" fmla="*/ 436562 w 258"/>
                  <a:gd name="T51" fmla="*/ 113472 h 30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58" h="301">
                    <a:moveTo>
                      <a:pt x="258" y="65"/>
                    </a:moveTo>
                    <a:lnTo>
                      <a:pt x="165" y="1"/>
                    </a:lnTo>
                    <a:lnTo>
                      <a:pt x="146" y="0"/>
                    </a:lnTo>
                    <a:lnTo>
                      <a:pt x="132" y="18"/>
                    </a:lnTo>
                    <a:lnTo>
                      <a:pt x="136" y="31"/>
                    </a:lnTo>
                    <a:lnTo>
                      <a:pt x="130" y="41"/>
                    </a:lnTo>
                    <a:lnTo>
                      <a:pt x="113" y="45"/>
                    </a:lnTo>
                    <a:lnTo>
                      <a:pt x="108" y="52"/>
                    </a:lnTo>
                    <a:lnTo>
                      <a:pt x="110" y="69"/>
                    </a:lnTo>
                    <a:lnTo>
                      <a:pt x="100" y="83"/>
                    </a:lnTo>
                    <a:lnTo>
                      <a:pt x="86" y="85"/>
                    </a:lnTo>
                    <a:lnTo>
                      <a:pt x="78" y="97"/>
                    </a:lnTo>
                    <a:lnTo>
                      <a:pt x="82" y="109"/>
                    </a:lnTo>
                    <a:lnTo>
                      <a:pt x="76" y="119"/>
                    </a:lnTo>
                    <a:lnTo>
                      <a:pt x="64" y="121"/>
                    </a:lnTo>
                    <a:lnTo>
                      <a:pt x="52" y="137"/>
                    </a:lnTo>
                    <a:lnTo>
                      <a:pt x="56" y="153"/>
                    </a:lnTo>
                    <a:lnTo>
                      <a:pt x="36" y="159"/>
                    </a:lnTo>
                    <a:lnTo>
                      <a:pt x="30" y="169"/>
                    </a:lnTo>
                    <a:lnTo>
                      <a:pt x="33" y="190"/>
                    </a:lnTo>
                    <a:lnTo>
                      <a:pt x="24" y="197"/>
                    </a:lnTo>
                    <a:lnTo>
                      <a:pt x="10" y="197"/>
                    </a:lnTo>
                    <a:lnTo>
                      <a:pt x="0" y="213"/>
                    </a:lnTo>
                    <a:lnTo>
                      <a:pt x="3" y="234"/>
                    </a:lnTo>
                    <a:lnTo>
                      <a:pt x="106" y="301"/>
                    </a:lnTo>
                    <a:lnTo>
                      <a:pt x="258" y="65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197" name="Line 149"/>
              <p:cNvSpPr>
                <a:spLocks noChangeShapeType="1"/>
              </p:cNvSpPr>
              <p:nvPr/>
            </p:nvSpPr>
            <p:spPr bwMode="auto">
              <a:xfrm rot="-5400000">
                <a:off x="5741203" y="1716395"/>
                <a:ext cx="175617" cy="121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198" name="Line 150"/>
              <p:cNvSpPr>
                <a:spLocks noChangeShapeType="1"/>
              </p:cNvSpPr>
              <p:nvPr/>
            </p:nvSpPr>
            <p:spPr bwMode="auto">
              <a:xfrm rot="-5400000">
                <a:off x="5674771" y="1677699"/>
                <a:ext cx="178594" cy="121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199" name="Line 151"/>
              <p:cNvSpPr>
                <a:spLocks noChangeShapeType="1"/>
              </p:cNvSpPr>
              <p:nvPr/>
            </p:nvSpPr>
            <p:spPr bwMode="auto">
              <a:xfrm rot="-5400000">
                <a:off x="5613459" y="1632217"/>
                <a:ext cx="177106" cy="11545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00" name="Line 152"/>
              <p:cNvSpPr>
                <a:spLocks noChangeShapeType="1"/>
              </p:cNvSpPr>
              <p:nvPr/>
            </p:nvSpPr>
            <p:spPr bwMode="auto">
              <a:xfrm rot="-5400000">
                <a:off x="5553634" y="1597241"/>
                <a:ext cx="172641" cy="11545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01" name="Line 153"/>
              <p:cNvSpPr>
                <a:spLocks noChangeShapeType="1"/>
              </p:cNvSpPr>
              <p:nvPr/>
            </p:nvSpPr>
            <p:spPr bwMode="auto">
              <a:xfrm rot="-5400000">
                <a:off x="5482806" y="1552616"/>
                <a:ext cx="180083" cy="1168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03" name="Freeform 155"/>
              <p:cNvSpPr>
                <a:spLocks/>
              </p:cNvSpPr>
              <p:nvPr/>
            </p:nvSpPr>
            <p:spPr bwMode="auto">
              <a:xfrm rot="-5400000">
                <a:off x="6088987" y="1699415"/>
                <a:ext cx="81856" cy="82261"/>
              </a:xfrm>
              <a:custGeom>
                <a:avLst/>
                <a:gdLst>
                  <a:gd name="T0" fmla="*/ 37664 w 51"/>
                  <a:gd name="T1" fmla="*/ 90487 h 52"/>
                  <a:gd name="T2" fmla="*/ 0 w 51"/>
                  <a:gd name="T3" fmla="*/ 62645 h 52"/>
                  <a:gd name="T4" fmla="*/ 5136 w 51"/>
                  <a:gd name="T5" fmla="*/ 38283 h 52"/>
                  <a:gd name="T6" fmla="*/ 37664 w 51"/>
                  <a:gd name="T7" fmla="*/ 0 h 52"/>
                  <a:gd name="T8" fmla="*/ 87313 w 51"/>
                  <a:gd name="T9" fmla="*/ 27842 h 52"/>
                  <a:gd name="T10" fmla="*/ 37664 w 51"/>
                  <a:gd name="T11" fmla="*/ 90487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" h="52">
                    <a:moveTo>
                      <a:pt x="22" y="52"/>
                    </a:moveTo>
                    <a:lnTo>
                      <a:pt x="0" y="36"/>
                    </a:lnTo>
                    <a:lnTo>
                      <a:pt x="3" y="22"/>
                    </a:lnTo>
                    <a:lnTo>
                      <a:pt x="22" y="0"/>
                    </a:lnTo>
                    <a:lnTo>
                      <a:pt x="51" y="16"/>
                    </a:lnTo>
                    <a:lnTo>
                      <a:pt x="22" y="5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04" name="Freeform 156"/>
              <p:cNvSpPr>
                <a:spLocks/>
              </p:cNvSpPr>
              <p:nvPr/>
            </p:nvSpPr>
            <p:spPr bwMode="auto">
              <a:xfrm rot="-5400000">
                <a:off x="5866242" y="1831556"/>
                <a:ext cx="257472" cy="204932"/>
              </a:xfrm>
              <a:custGeom>
                <a:avLst/>
                <a:gdLst>
                  <a:gd name="T0" fmla="*/ 35601 w 162"/>
                  <a:gd name="T1" fmla="*/ 0 h 129"/>
                  <a:gd name="T2" fmla="*/ 274637 w 162"/>
                  <a:gd name="T3" fmla="*/ 164263 h 129"/>
                  <a:gd name="T4" fmla="*/ 239036 w 162"/>
                  <a:gd name="T5" fmla="*/ 225425 h 129"/>
                  <a:gd name="T6" fmla="*/ 3391 w 162"/>
                  <a:gd name="T7" fmla="*/ 73394 h 129"/>
                  <a:gd name="T8" fmla="*/ 0 w 162"/>
                  <a:gd name="T9" fmla="*/ 54172 h 129"/>
                  <a:gd name="T10" fmla="*/ 35601 w 162"/>
                  <a:gd name="T11" fmla="*/ 0 h 12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2" h="129">
                    <a:moveTo>
                      <a:pt x="21" y="0"/>
                    </a:moveTo>
                    <a:lnTo>
                      <a:pt x="162" y="94"/>
                    </a:lnTo>
                    <a:lnTo>
                      <a:pt x="141" y="129"/>
                    </a:lnTo>
                    <a:lnTo>
                      <a:pt x="2" y="42"/>
                    </a:lnTo>
                    <a:lnTo>
                      <a:pt x="0" y="3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05" name="Freeform 157"/>
              <p:cNvSpPr>
                <a:spLocks/>
              </p:cNvSpPr>
              <p:nvPr/>
            </p:nvSpPr>
            <p:spPr bwMode="auto">
              <a:xfrm rot="-5400000">
                <a:off x="5871743" y="2026521"/>
                <a:ext cx="37208" cy="62057"/>
              </a:xfrm>
              <a:custGeom>
                <a:avLst/>
                <a:gdLst>
                  <a:gd name="T0" fmla="*/ 8268 w 24"/>
                  <a:gd name="T1" fmla="*/ 0 h 39"/>
                  <a:gd name="T2" fmla="*/ 39688 w 24"/>
                  <a:gd name="T3" fmla="*/ 26255 h 39"/>
                  <a:gd name="T4" fmla="*/ 4961 w 24"/>
                  <a:gd name="T5" fmla="*/ 68263 h 39"/>
                  <a:gd name="T6" fmla="*/ 0 w 24"/>
                  <a:gd name="T7" fmla="*/ 31506 h 39"/>
                  <a:gd name="T8" fmla="*/ 8268 w 2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" h="39">
                    <a:moveTo>
                      <a:pt x="5" y="0"/>
                    </a:moveTo>
                    <a:lnTo>
                      <a:pt x="24" y="15"/>
                    </a:lnTo>
                    <a:lnTo>
                      <a:pt x="3" y="39"/>
                    </a:lnTo>
                    <a:lnTo>
                      <a:pt x="0" y="18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06" name="Freeform 158"/>
              <p:cNvSpPr>
                <a:spLocks/>
              </p:cNvSpPr>
              <p:nvPr/>
            </p:nvSpPr>
            <p:spPr bwMode="auto">
              <a:xfrm rot="-5400000">
                <a:off x="5444268" y="1640312"/>
                <a:ext cx="342305" cy="490682"/>
              </a:xfrm>
              <a:custGeom>
                <a:avLst/>
                <a:gdLst>
                  <a:gd name="T0" fmla="*/ 365125 w 216"/>
                  <a:gd name="T1" fmla="*/ 19214 h 309"/>
                  <a:gd name="T2" fmla="*/ 20285 w 216"/>
                  <a:gd name="T3" fmla="*/ 539750 h 309"/>
                  <a:gd name="T4" fmla="*/ 0 w 216"/>
                  <a:gd name="T5" fmla="*/ 518789 h 309"/>
                  <a:gd name="T6" fmla="*/ 343150 w 216"/>
                  <a:gd name="T7" fmla="*/ 0 h 309"/>
                  <a:gd name="T8" fmla="*/ 365125 w 216"/>
                  <a:gd name="T9" fmla="*/ 19214 h 3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6" h="309">
                    <a:moveTo>
                      <a:pt x="216" y="11"/>
                    </a:moveTo>
                    <a:lnTo>
                      <a:pt x="12" y="309"/>
                    </a:lnTo>
                    <a:lnTo>
                      <a:pt x="0" y="297"/>
                    </a:lnTo>
                    <a:lnTo>
                      <a:pt x="203" y="0"/>
                    </a:lnTo>
                    <a:lnTo>
                      <a:pt x="216" y="1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07" name="Line 159"/>
              <p:cNvSpPr>
                <a:spLocks noChangeShapeType="1"/>
              </p:cNvSpPr>
              <p:nvPr/>
            </p:nvSpPr>
            <p:spPr bwMode="auto">
              <a:xfrm rot="16200000" flipH="1">
                <a:off x="5954546" y="1723859"/>
                <a:ext cx="49113" cy="750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08" name="Line 160"/>
              <p:cNvSpPr>
                <a:spLocks noChangeShapeType="1"/>
              </p:cNvSpPr>
              <p:nvPr/>
            </p:nvSpPr>
            <p:spPr bwMode="auto">
              <a:xfrm rot="-5400000">
                <a:off x="5354317" y="1455427"/>
                <a:ext cx="278309" cy="1832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09" name="Freeform 161"/>
              <p:cNvSpPr>
                <a:spLocks/>
              </p:cNvSpPr>
              <p:nvPr/>
            </p:nvSpPr>
            <p:spPr bwMode="auto">
              <a:xfrm rot="-5400000">
                <a:off x="4939290" y="2241713"/>
                <a:ext cx="381000" cy="356465"/>
              </a:xfrm>
              <a:custGeom>
                <a:avLst/>
                <a:gdLst>
                  <a:gd name="T0" fmla="*/ 99907 w 240"/>
                  <a:gd name="T1" fmla="*/ 0 h 225"/>
                  <a:gd name="T2" fmla="*/ 404707 w 240"/>
                  <a:gd name="T3" fmla="*/ 230039 h 225"/>
                  <a:gd name="T4" fmla="*/ 396240 w 240"/>
                  <a:gd name="T5" fmla="*/ 250952 h 225"/>
                  <a:gd name="T6" fmla="*/ 406400 w 240"/>
                  <a:gd name="T7" fmla="*/ 259665 h 225"/>
                  <a:gd name="T8" fmla="*/ 333587 w 240"/>
                  <a:gd name="T9" fmla="*/ 392112 h 225"/>
                  <a:gd name="T10" fmla="*/ 0 w 240"/>
                  <a:gd name="T11" fmla="*/ 151617 h 225"/>
                  <a:gd name="T12" fmla="*/ 99907 w 240"/>
                  <a:gd name="T13" fmla="*/ 0 h 2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0" h="225">
                    <a:moveTo>
                      <a:pt x="59" y="0"/>
                    </a:moveTo>
                    <a:lnTo>
                      <a:pt x="239" y="132"/>
                    </a:lnTo>
                    <a:lnTo>
                      <a:pt x="234" y="144"/>
                    </a:lnTo>
                    <a:lnTo>
                      <a:pt x="240" y="149"/>
                    </a:lnTo>
                    <a:lnTo>
                      <a:pt x="197" y="225"/>
                    </a:lnTo>
                    <a:lnTo>
                      <a:pt x="0" y="87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10" name="Line 162"/>
              <p:cNvSpPr>
                <a:spLocks noChangeShapeType="1"/>
              </p:cNvSpPr>
              <p:nvPr/>
            </p:nvSpPr>
            <p:spPr bwMode="auto">
              <a:xfrm rot="16200000" flipH="1">
                <a:off x="5031631" y="2430522"/>
                <a:ext cx="96739" cy="1529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11" name="Line 163"/>
              <p:cNvSpPr>
                <a:spLocks noChangeShapeType="1"/>
              </p:cNvSpPr>
              <p:nvPr/>
            </p:nvSpPr>
            <p:spPr bwMode="auto">
              <a:xfrm rot="16200000" flipH="1">
                <a:off x="5066854" y="2368690"/>
                <a:ext cx="105668" cy="1486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12" name="Freeform 164"/>
              <p:cNvSpPr>
                <a:spLocks/>
              </p:cNvSpPr>
              <p:nvPr/>
            </p:nvSpPr>
            <p:spPr bwMode="auto">
              <a:xfrm rot="-5400000">
                <a:off x="5117410" y="2310557"/>
                <a:ext cx="102692" cy="142875"/>
              </a:xfrm>
              <a:custGeom>
                <a:avLst/>
                <a:gdLst>
                  <a:gd name="T0" fmla="*/ 109538 w 65"/>
                  <a:gd name="T1" fmla="*/ 0 h 90"/>
                  <a:gd name="T2" fmla="*/ 0 w 65"/>
                  <a:gd name="T3" fmla="*/ 157163 h 9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65" h="90">
                    <a:moveTo>
                      <a:pt x="65" y="0"/>
                    </a:moveTo>
                    <a:lnTo>
                      <a:pt x="0" y="9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13" name="Freeform 165"/>
              <p:cNvSpPr>
                <a:spLocks/>
              </p:cNvSpPr>
              <p:nvPr/>
            </p:nvSpPr>
            <p:spPr bwMode="auto">
              <a:xfrm rot="-5400000">
                <a:off x="5156286" y="2243810"/>
                <a:ext cx="108645" cy="157307"/>
              </a:xfrm>
              <a:custGeom>
                <a:avLst/>
                <a:gdLst>
                  <a:gd name="T0" fmla="*/ 115888 w 68"/>
                  <a:gd name="T1" fmla="*/ 0 h 99"/>
                  <a:gd name="T2" fmla="*/ 0 w 68"/>
                  <a:gd name="T3" fmla="*/ 173038 h 9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68" h="99">
                    <a:moveTo>
                      <a:pt x="68" y="0"/>
                    </a:moveTo>
                    <a:lnTo>
                      <a:pt x="0" y="99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14" name="Freeform 166"/>
              <p:cNvSpPr>
                <a:spLocks/>
              </p:cNvSpPr>
              <p:nvPr/>
            </p:nvSpPr>
            <p:spPr bwMode="auto">
              <a:xfrm rot="-5400000">
                <a:off x="5178655" y="1895552"/>
                <a:ext cx="299145" cy="300182"/>
              </a:xfrm>
              <a:custGeom>
                <a:avLst/>
                <a:gdLst>
                  <a:gd name="T0" fmla="*/ 141817 w 189"/>
                  <a:gd name="T1" fmla="*/ 0 h 189"/>
                  <a:gd name="T2" fmla="*/ 0 w 189"/>
                  <a:gd name="T3" fmla="*/ 206157 h 189"/>
                  <a:gd name="T4" fmla="*/ 184024 w 189"/>
                  <a:gd name="T5" fmla="*/ 330200 h 189"/>
                  <a:gd name="T6" fmla="*/ 319088 w 189"/>
                  <a:gd name="T7" fmla="*/ 127538 h 189"/>
                  <a:gd name="T8" fmla="*/ 141817 w 189"/>
                  <a:gd name="T9" fmla="*/ 0 h 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9" h="189">
                    <a:moveTo>
                      <a:pt x="84" y="0"/>
                    </a:moveTo>
                    <a:lnTo>
                      <a:pt x="0" y="118"/>
                    </a:lnTo>
                    <a:lnTo>
                      <a:pt x="109" y="189"/>
                    </a:lnTo>
                    <a:lnTo>
                      <a:pt x="189" y="73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15" name="Freeform 167"/>
              <p:cNvSpPr>
                <a:spLocks/>
              </p:cNvSpPr>
              <p:nvPr/>
            </p:nvSpPr>
            <p:spPr bwMode="auto">
              <a:xfrm rot="-5400000">
                <a:off x="5408820" y="2049590"/>
                <a:ext cx="300633" cy="300182"/>
              </a:xfrm>
              <a:custGeom>
                <a:avLst/>
                <a:gdLst>
                  <a:gd name="T0" fmla="*/ 142522 w 189"/>
                  <a:gd name="T1" fmla="*/ 0 h 189"/>
                  <a:gd name="T2" fmla="*/ 0 w 189"/>
                  <a:gd name="T3" fmla="*/ 206157 h 189"/>
                  <a:gd name="T4" fmla="*/ 184940 w 189"/>
                  <a:gd name="T5" fmla="*/ 330200 h 189"/>
                  <a:gd name="T6" fmla="*/ 320675 w 189"/>
                  <a:gd name="T7" fmla="*/ 127538 h 189"/>
                  <a:gd name="T8" fmla="*/ 142522 w 189"/>
                  <a:gd name="T9" fmla="*/ 0 h 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9" h="189">
                    <a:moveTo>
                      <a:pt x="84" y="0"/>
                    </a:moveTo>
                    <a:lnTo>
                      <a:pt x="0" y="118"/>
                    </a:lnTo>
                    <a:lnTo>
                      <a:pt x="109" y="189"/>
                    </a:lnTo>
                    <a:lnTo>
                      <a:pt x="189" y="73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16" name="Freeform 168"/>
              <p:cNvSpPr>
                <a:spLocks/>
              </p:cNvSpPr>
              <p:nvPr/>
            </p:nvSpPr>
            <p:spPr bwMode="auto">
              <a:xfrm rot="-5400000">
                <a:off x="5171530" y="2394803"/>
                <a:ext cx="388442" cy="343477"/>
              </a:xfrm>
              <a:custGeom>
                <a:avLst/>
                <a:gdLst>
                  <a:gd name="T0" fmla="*/ 96397 w 245"/>
                  <a:gd name="T1" fmla="*/ 0 h 216"/>
                  <a:gd name="T2" fmla="*/ 0 w 245"/>
                  <a:gd name="T3" fmla="*/ 146932 h 216"/>
                  <a:gd name="T4" fmla="*/ 319632 w 245"/>
                  <a:gd name="T5" fmla="*/ 377825 h 216"/>
                  <a:gd name="T6" fmla="*/ 414338 w 245"/>
                  <a:gd name="T7" fmla="*/ 236141 h 216"/>
                  <a:gd name="T8" fmla="*/ 96397 w 245"/>
                  <a:gd name="T9" fmla="*/ 0 h 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5" h="216">
                    <a:moveTo>
                      <a:pt x="57" y="0"/>
                    </a:moveTo>
                    <a:lnTo>
                      <a:pt x="0" y="84"/>
                    </a:lnTo>
                    <a:lnTo>
                      <a:pt x="189" y="216"/>
                    </a:lnTo>
                    <a:lnTo>
                      <a:pt x="245" y="135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17" name="Freeform 169"/>
              <p:cNvSpPr>
                <a:spLocks/>
              </p:cNvSpPr>
              <p:nvPr/>
            </p:nvSpPr>
            <p:spPr bwMode="auto">
              <a:xfrm rot="-5400000">
                <a:off x="5235029" y="2568976"/>
                <a:ext cx="102692" cy="155864"/>
              </a:xfrm>
              <a:custGeom>
                <a:avLst/>
                <a:gdLst>
                  <a:gd name="T0" fmla="*/ 109538 w 65"/>
                  <a:gd name="T1" fmla="*/ 0 h 98"/>
                  <a:gd name="T2" fmla="*/ 0 w 65"/>
                  <a:gd name="T3" fmla="*/ 171450 h 9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65" h="98">
                    <a:moveTo>
                      <a:pt x="65" y="0"/>
                    </a:moveTo>
                    <a:lnTo>
                      <a:pt x="0" y="98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18" name="Freeform 170"/>
              <p:cNvSpPr>
                <a:spLocks/>
              </p:cNvSpPr>
              <p:nvPr/>
            </p:nvSpPr>
            <p:spPr bwMode="auto">
              <a:xfrm rot="-5400000">
                <a:off x="5281189" y="2512445"/>
                <a:ext cx="104180" cy="157306"/>
              </a:xfrm>
              <a:custGeom>
                <a:avLst/>
                <a:gdLst>
                  <a:gd name="T0" fmla="*/ 111125 w 66"/>
                  <a:gd name="T1" fmla="*/ 0 h 99"/>
                  <a:gd name="T2" fmla="*/ 0 w 66"/>
                  <a:gd name="T3" fmla="*/ 173037 h 9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66" h="99">
                    <a:moveTo>
                      <a:pt x="66" y="0"/>
                    </a:moveTo>
                    <a:lnTo>
                      <a:pt x="0" y="99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19" name="Freeform 171"/>
              <p:cNvSpPr>
                <a:spLocks/>
              </p:cNvSpPr>
              <p:nvPr/>
            </p:nvSpPr>
            <p:spPr bwMode="auto">
              <a:xfrm rot="-5400000">
                <a:off x="5325995" y="2451403"/>
                <a:ext cx="99715" cy="155864"/>
              </a:xfrm>
              <a:custGeom>
                <a:avLst/>
                <a:gdLst>
                  <a:gd name="T0" fmla="*/ 106363 w 63"/>
                  <a:gd name="T1" fmla="*/ 0 h 98"/>
                  <a:gd name="T2" fmla="*/ 0 w 63"/>
                  <a:gd name="T3" fmla="*/ 171450 h 9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63" h="98">
                    <a:moveTo>
                      <a:pt x="63" y="0"/>
                    </a:moveTo>
                    <a:lnTo>
                      <a:pt x="0" y="98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20" name="Freeform 172"/>
              <p:cNvSpPr>
                <a:spLocks/>
              </p:cNvSpPr>
              <p:nvPr/>
            </p:nvSpPr>
            <p:spPr bwMode="auto">
              <a:xfrm rot="-5400000">
                <a:off x="5361985" y="2387452"/>
                <a:ext cx="105668" cy="158750"/>
              </a:xfrm>
              <a:custGeom>
                <a:avLst/>
                <a:gdLst>
                  <a:gd name="T0" fmla="*/ 112713 w 66"/>
                  <a:gd name="T1" fmla="*/ 0 h 100"/>
                  <a:gd name="T2" fmla="*/ 0 w 66"/>
                  <a:gd name="T3" fmla="*/ 174625 h 10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66" h="100">
                    <a:moveTo>
                      <a:pt x="66" y="0"/>
                    </a:moveTo>
                    <a:lnTo>
                      <a:pt x="0" y="10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21" name="Freeform 173"/>
              <p:cNvSpPr>
                <a:spLocks/>
              </p:cNvSpPr>
              <p:nvPr/>
            </p:nvSpPr>
            <p:spPr bwMode="auto">
              <a:xfrm rot="-5400000">
                <a:off x="5165600" y="2643007"/>
                <a:ext cx="17859" cy="36079"/>
              </a:xfrm>
              <a:custGeom>
                <a:avLst/>
                <a:gdLst>
                  <a:gd name="T0" fmla="*/ 0 w 11"/>
                  <a:gd name="T1" fmla="*/ 0 h 23"/>
                  <a:gd name="T2" fmla="*/ 19050 w 11"/>
                  <a:gd name="T3" fmla="*/ 15530 h 23"/>
                  <a:gd name="T4" fmla="*/ 3464 w 11"/>
                  <a:gd name="T5" fmla="*/ 39687 h 2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" h="23">
                    <a:moveTo>
                      <a:pt x="0" y="0"/>
                    </a:moveTo>
                    <a:lnTo>
                      <a:pt x="11" y="9"/>
                    </a:lnTo>
                    <a:lnTo>
                      <a:pt x="2" y="2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22" name="Freeform 174"/>
              <p:cNvSpPr>
                <a:spLocks/>
              </p:cNvSpPr>
              <p:nvPr/>
            </p:nvSpPr>
            <p:spPr bwMode="auto">
              <a:xfrm rot="-5400000">
                <a:off x="5088073" y="2607740"/>
                <a:ext cx="38695" cy="17318"/>
              </a:xfrm>
              <a:custGeom>
                <a:avLst/>
                <a:gdLst>
                  <a:gd name="T0" fmla="*/ 0 w 24"/>
                  <a:gd name="T1" fmla="*/ 3464 h 11"/>
                  <a:gd name="T2" fmla="*/ 22357 w 24"/>
                  <a:gd name="T3" fmla="*/ 19050 h 11"/>
                  <a:gd name="T4" fmla="*/ 41275 w 24"/>
                  <a:gd name="T5" fmla="*/ 0 h 1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4" h="11">
                    <a:moveTo>
                      <a:pt x="0" y="2"/>
                    </a:moveTo>
                    <a:lnTo>
                      <a:pt x="13" y="11"/>
                    </a:lnTo>
                    <a:lnTo>
                      <a:pt x="24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23" name="Freeform 175"/>
              <p:cNvSpPr>
                <a:spLocks/>
              </p:cNvSpPr>
              <p:nvPr/>
            </p:nvSpPr>
            <p:spPr bwMode="auto">
              <a:xfrm rot="-5400000">
                <a:off x="5415766" y="2284783"/>
                <a:ext cx="127992" cy="207818"/>
              </a:xfrm>
              <a:custGeom>
                <a:avLst/>
                <a:gdLst>
                  <a:gd name="T0" fmla="*/ 87646 w 81"/>
                  <a:gd name="T1" fmla="*/ 29666 h 131"/>
                  <a:gd name="T2" fmla="*/ 106186 w 81"/>
                  <a:gd name="T3" fmla="*/ 0 h 131"/>
                  <a:gd name="T4" fmla="*/ 136525 w 81"/>
                  <a:gd name="T5" fmla="*/ 19195 h 131"/>
                  <a:gd name="T6" fmla="*/ 0 w 81"/>
                  <a:gd name="T7" fmla="*/ 228600 h 13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1" h="131">
                    <a:moveTo>
                      <a:pt x="52" y="17"/>
                    </a:moveTo>
                    <a:lnTo>
                      <a:pt x="63" y="0"/>
                    </a:lnTo>
                    <a:lnTo>
                      <a:pt x="81" y="11"/>
                    </a:lnTo>
                    <a:lnTo>
                      <a:pt x="0" y="13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24" name="Line 176"/>
              <p:cNvSpPr>
                <a:spLocks noChangeShapeType="1"/>
              </p:cNvSpPr>
              <p:nvPr/>
            </p:nvSpPr>
            <p:spPr bwMode="auto">
              <a:xfrm rot="-5400000">
                <a:off x="5484700" y="2171245"/>
                <a:ext cx="197941" cy="1327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25" name="Line 177"/>
              <p:cNvSpPr>
                <a:spLocks noChangeShapeType="1"/>
              </p:cNvSpPr>
              <p:nvPr/>
            </p:nvSpPr>
            <p:spPr bwMode="auto">
              <a:xfrm rot="-5400000">
                <a:off x="5427717" y="2124364"/>
                <a:ext cx="196453" cy="1327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26" name="Freeform 178"/>
              <p:cNvSpPr>
                <a:spLocks/>
              </p:cNvSpPr>
              <p:nvPr/>
            </p:nvSpPr>
            <p:spPr bwMode="auto">
              <a:xfrm rot="-5400000">
                <a:off x="5263217" y="2008256"/>
                <a:ext cx="194965" cy="131329"/>
              </a:xfrm>
              <a:custGeom>
                <a:avLst/>
                <a:gdLst>
                  <a:gd name="T0" fmla="*/ 0 w 123"/>
                  <a:gd name="T1" fmla="*/ 0 h 83"/>
                  <a:gd name="T2" fmla="*/ 207963 w 123"/>
                  <a:gd name="T3" fmla="*/ 144462 h 8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23" h="83">
                    <a:moveTo>
                      <a:pt x="0" y="0"/>
                    </a:moveTo>
                    <a:lnTo>
                      <a:pt x="123" y="8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27" name="Freeform 179"/>
              <p:cNvSpPr>
                <a:spLocks/>
              </p:cNvSpPr>
              <p:nvPr/>
            </p:nvSpPr>
            <p:spPr bwMode="auto">
              <a:xfrm rot="-5400000">
                <a:off x="5196831" y="1963652"/>
                <a:ext cx="194964" cy="134216"/>
              </a:xfrm>
              <a:custGeom>
                <a:avLst/>
                <a:gdLst>
                  <a:gd name="T0" fmla="*/ 0 w 123"/>
                  <a:gd name="T1" fmla="*/ 0 h 84"/>
                  <a:gd name="T2" fmla="*/ 207962 w 123"/>
                  <a:gd name="T3" fmla="*/ 147638 h 8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23" h="84">
                    <a:moveTo>
                      <a:pt x="0" y="0"/>
                    </a:moveTo>
                    <a:lnTo>
                      <a:pt x="123" y="8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28" name="Freeform 180"/>
              <p:cNvSpPr>
                <a:spLocks/>
              </p:cNvSpPr>
              <p:nvPr/>
            </p:nvSpPr>
            <p:spPr bwMode="auto">
              <a:xfrm rot="-5400000">
                <a:off x="4929707" y="2050289"/>
                <a:ext cx="346769" cy="487795"/>
              </a:xfrm>
              <a:custGeom>
                <a:avLst/>
                <a:gdLst>
                  <a:gd name="T0" fmla="*/ 171370 w 218"/>
                  <a:gd name="T1" fmla="*/ 489384 h 307"/>
                  <a:gd name="T2" fmla="*/ 156099 w 218"/>
                  <a:gd name="T3" fmla="*/ 515601 h 307"/>
                  <a:gd name="T4" fmla="*/ 193427 w 218"/>
                  <a:gd name="T5" fmla="*/ 536575 h 307"/>
                  <a:gd name="T6" fmla="*/ 369887 w 218"/>
                  <a:gd name="T7" fmla="*/ 272657 h 307"/>
                  <a:gd name="T8" fmla="*/ 0 w 218"/>
                  <a:gd name="T9" fmla="*/ 0 h 3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8" h="307">
                    <a:moveTo>
                      <a:pt x="101" y="280"/>
                    </a:moveTo>
                    <a:lnTo>
                      <a:pt x="92" y="295"/>
                    </a:lnTo>
                    <a:lnTo>
                      <a:pt x="114" y="307"/>
                    </a:lnTo>
                    <a:lnTo>
                      <a:pt x="218" y="15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29" name="Line 181"/>
              <p:cNvSpPr>
                <a:spLocks noChangeShapeType="1"/>
              </p:cNvSpPr>
              <p:nvPr/>
            </p:nvSpPr>
            <p:spPr bwMode="auto">
              <a:xfrm rot="-5400000">
                <a:off x="5066335" y="1880557"/>
                <a:ext cx="282773" cy="1977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30" name="Freeform 182"/>
              <p:cNvSpPr>
                <a:spLocks/>
              </p:cNvSpPr>
              <p:nvPr/>
            </p:nvSpPr>
            <p:spPr bwMode="auto">
              <a:xfrm rot="-5400000">
                <a:off x="5151776" y="2060526"/>
                <a:ext cx="25301" cy="47625"/>
              </a:xfrm>
              <a:custGeom>
                <a:avLst/>
                <a:gdLst>
                  <a:gd name="T0" fmla="*/ 26988 w 16"/>
                  <a:gd name="T1" fmla="*/ 0 h 30"/>
                  <a:gd name="T2" fmla="*/ 0 w 16"/>
                  <a:gd name="T3" fmla="*/ 33179 h 30"/>
                  <a:gd name="T4" fmla="*/ 16868 w 16"/>
                  <a:gd name="T5" fmla="*/ 52388 h 3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" h="30">
                    <a:moveTo>
                      <a:pt x="16" y="0"/>
                    </a:moveTo>
                    <a:lnTo>
                      <a:pt x="0" y="19"/>
                    </a:lnTo>
                    <a:lnTo>
                      <a:pt x="10" y="3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31" name="Freeform 183"/>
              <p:cNvSpPr>
                <a:spLocks/>
              </p:cNvSpPr>
              <p:nvPr/>
            </p:nvSpPr>
            <p:spPr bwMode="auto">
              <a:xfrm rot="-5400000">
                <a:off x="4895589" y="2193050"/>
                <a:ext cx="312539" cy="290080"/>
              </a:xfrm>
              <a:custGeom>
                <a:avLst/>
                <a:gdLst>
                  <a:gd name="T0" fmla="*/ 0 w 197"/>
                  <a:gd name="T1" fmla="*/ 0 h 183"/>
                  <a:gd name="T2" fmla="*/ 333375 w 197"/>
                  <a:gd name="T3" fmla="*/ 242367 h 183"/>
                  <a:gd name="T4" fmla="*/ 289376 w 197"/>
                  <a:gd name="T5" fmla="*/ 319088 h 18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7" h="183">
                    <a:moveTo>
                      <a:pt x="0" y="0"/>
                    </a:moveTo>
                    <a:lnTo>
                      <a:pt x="197" y="139"/>
                    </a:lnTo>
                    <a:lnTo>
                      <a:pt x="171" y="18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32" name="Freeform 184"/>
              <p:cNvSpPr>
                <a:spLocks/>
              </p:cNvSpPr>
              <p:nvPr/>
            </p:nvSpPr>
            <p:spPr bwMode="auto">
              <a:xfrm rot="-5400000">
                <a:off x="4925444" y="2446961"/>
                <a:ext cx="56555" cy="62056"/>
              </a:xfrm>
              <a:custGeom>
                <a:avLst/>
                <a:gdLst>
                  <a:gd name="T0" fmla="*/ 0 w 36"/>
                  <a:gd name="T1" fmla="*/ 0 h 39"/>
                  <a:gd name="T2" fmla="*/ 60325 w 36"/>
                  <a:gd name="T3" fmla="*/ 42007 h 39"/>
                  <a:gd name="T4" fmla="*/ 46919 w 36"/>
                  <a:gd name="T5" fmla="*/ 68262 h 3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" h="39">
                    <a:moveTo>
                      <a:pt x="0" y="0"/>
                    </a:moveTo>
                    <a:lnTo>
                      <a:pt x="36" y="24"/>
                    </a:lnTo>
                    <a:lnTo>
                      <a:pt x="28" y="39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33" name="Freeform 185"/>
              <p:cNvSpPr>
                <a:spLocks/>
              </p:cNvSpPr>
              <p:nvPr/>
            </p:nvSpPr>
            <p:spPr bwMode="auto">
              <a:xfrm rot="-5400000">
                <a:off x="4970544" y="2415256"/>
                <a:ext cx="32742" cy="33194"/>
              </a:xfrm>
              <a:custGeom>
                <a:avLst/>
                <a:gdLst>
                  <a:gd name="T0" fmla="*/ 0 w 20"/>
                  <a:gd name="T1" fmla="*/ 26081 h 21"/>
                  <a:gd name="T2" fmla="*/ 19209 w 20"/>
                  <a:gd name="T3" fmla="*/ 0 h 21"/>
                  <a:gd name="T4" fmla="*/ 34925 w 20"/>
                  <a:gd name="T5" fmla="*/ 15648 h 21"/>
                  <a:gd name="T6" fmla="*/ 20955 w 20"/>
                  <a:gd name="T7" fmla="*/ 36513 h 2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" h="21">
                    <a:moveTo>
                      <a:pt x="0" y="15"/>
                    </a:moveTo>
                    <a:lnTo>
                      <a:pt x="11" y="0"/>
                    </a:lnTo>
                    <a:lnTo>
                      <a:pt x="20" y="9"/>
                    </a:lnTo>
                    <a:lnTo>
                      <a:pt x="12" y="2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34" name="Freeform 186"/>
              <p:cNvSpPr>
                <a:spLocks/>
              </p:cNvSpPr>
              <p:nvPr/>
            </p:nvSpPr>
            <p:spPr bwMode="auto">
              <a:xfrm rot="-5400000">
                <a:off x="4985494" y="2334054"/>
                <a:ext cx="93762" cy="75045"/>
              </a:xfrm>
              <a:custGeom>
                <a:avLst/>
                <a:gdLst>
                  <a:gd name="T0" fmla="*/ 0 w 59"/>
                  <a:gd name="T1" fmla="*/ 24077 h 48"/>
                  <a:gd name="T2" fmla="*/ 20342 w 59"/>
                  <a:gd name="T3" fmla="*/ 0 h 48"/>
                  <a:gd name="T4" fmla="*/ 100013 w 59"/>
                  <a:gd name="T5" fmla="*/ 56753 h 48"/>
                  <a:gd name="T6" fmla="*/ 81367 w 59"/>
                  <a:gd name="T7" fmla="*/ 82550 h 4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9" h="48">
                    <a:moveTo>
                      <a:pt x="0" y="14"/>
                    </a:moveTo>
                    <a:lnTo>
                      <a:pt x="12" y="0"/>
                    </a:lnTo>
                    <a:lnTo>
                      <a:pt x="59" y="33"/>
                    </a:lnTo>
                    <a:lnTo>
                      <a:pt x="48" y="48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35" name="Freeform 187"/>
              <p:cNvSpPr>
                <a:spLocks/>
              </p:cNvSpPr>
              <p:nvPr/>
            </p:nvSpPr>
            <p:spPr bwMode="auto">
              <a:xfrm rot="-5400000">
                <a:off x="5059999" y="2287376"/>
                <a:ext cx="34230" cy="40409"/>
              </a:xfrm>
              <a:custGeom>
                <a:avLst/>
                <a:gdLst>
                  <a:gd name="T0" fmla="*/ 0 w 21"/>
                  <a:gd name="T1" fmla="*/ 29063 h 26"/>
                  <a:gd name="T2" fmla="*/ 17387 w 21"/>
                  <a:gd name="T3" fmla="*/ 0 h 26"/>
                  <a:gd name="T4" fmla="*/ 36512 w 21"/>
                  <a:gd name="T5" fmla="*/ 15387 h 26"/>
                  <a:gd name="T6" fmla="*/ 20864 w 21"/>
                  <a:gd name="T7" fmla="*/ 44450 h 2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" h="26">
                    <a:moveTo>
                      <a:pt x="0" y="17"/>
                    </a:moveTo>
                    <a:lnTo>
                      <a:pt x="10" y="0"/>
                    </a:lnTo>
                    <a:lnTo>
                      <a:pt x="21" y="9"/>
                    </a:lnTo>
                    <a:lnTo>
                      <a:pt x="12" y="26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36" name="Freeform 188"/>
              <p:cNvSpPr>
                <a:spLocks/>
              </p:cNvSpPr>
              <p:nvPr/>
            </p:nvSpPr>
            <p:spPr bwMode="auto">
              <a:xfrm rot="-5400000">
                <a:off x="5076482" y="2212037"/>
                <a:ext cx="89297" cy="76489"/>
              </a:xfrm>
              <a:custGeom>
                <a:avLst/>
                <a:gdLst>
                  <a:gd name="T0" fmla="*/ 0 w 57"/>
                  <a:gd name="T1" fmla="*/ 33305 h 48"/>
                  <a:gd name="T2" fmla="*/ 21724 w 57"/>
                  <a:gd name="T3" fmla="*/ 0 h 48"/>
                  <a:gd name="T4" fmla="*/ 95250 w 57"/>
                  <a:gd name="T5" fmla="*/ 57845 h 48"/>
                  <a:gd name="T6" fmla="*/ 76868 w 57"/>
                  <a:gd name="T7" fmla="*/ 84138 h 4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7" h="48">
                    <a:moveTo>
                      <a:pt x="0" y="19"/>
                    </a:moveTo>
                    <a:lnTo>
                      <a:pt x="13" y="0"/>
                    </a:lnTo>
                    <a:lnTo>
                      <a:pt x="57" y="33"/>
                    </a:lnTo>
                    <a:lnTo>
                      <a:pt x="46" y="48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37" name="Line 189"/>
              <p:cNvSpPr>
                <a:spLocks noChangeShapeType="1"/>
              </p:cNvSpPr>
              <p:nvPr/>
            </p:nvSpPr>
            <p:spPr bwMode="auto">
              <a:xfrm rot="-5400000">
                <a:off x="5472252" y="1996124"/>
                <a:ext cx="19348" cy="216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38" name="Line 190"/>
              <p:cNvSpPr>
                <a:spLocks noChangeShapeType="1"/>
              </p:cNvSpPr>
              <p:nvPr/>
            </p:nvSpPr>
            <p:spPr bwMode="auto">
              <a:xfrm rot="-5400000">
                <a:off x="5404288" y="1949942"/>
                <a:ext cx="28277" cy="187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39" name="Line 191"/>
              <p:cNvSpPr>
                <a:spLocks noChangeShapeType="1"/>
              </p:cNvSpPr>
              <p:nvPr/>
            </p:nvSpPr>
            <p:spPr bwMode="auto">
              <a:xfrm rot="-5400000">
                <a:off x="5343674" y="1906737"/>
                <a:ext cx="28277" cy="158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40" name="Line 192"/>
              <p:cNvSpPr>
                <a:spLocks noChangeShapeType="1"/>
              </p:cNvSpPr>
              <p:nvPr/>
            </p:nvSpPr>
            <p:spPr bwMode="auto">
              <a:xfrm rot="-5400000">
                <a:off x="5698697" y="2147929"/>
                <a:ext cx="28277" cy="216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41" name="Line 193"/>
              <p:cNvSpPr>
                <a:spLocks noChangeShapeType="1"/>
              </p:cNvSpPr>
              <p:nvPr/>
            </p:nvSpPr>
            <p:spPr bwMode="auto">
              <a:xfrm rot="-5400000">
                <a:off x="5636641" y="2100303"/>
                <a:ext cx="28277" cy="216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42" name="Line 194"/>
              <p:cNvSpPr>
                <a:spLocks noChangeShapeType="1"/>
              </p:cNvSpPr>
              <p:nvPr/>
            </p:nvSpPr>
            <p:spPr bwMode="auto">
              <a:xfrm rot="-5400000">
                <a:off x="5733108" y="1880128"/>
                <a:ext cx="43161" cy="274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43" name="Line 195"/>
              <p:cNvSpPr>
                <a:spLocks noChangeShapeType="1"/>
              </p:cNvSpPr>
              <p:nvPr/>
            </p:nvSpPr>
            <p:spPr bwMode="auto">
              <a:xfrm rot="-5400000">
                <a:off x="5663745" y="1834037"/>
                <a:ext cx="49114" cy="303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44" name="Line 196"/>
              <p:cNvSpPr>
                <a:spLocks noChangeShapeType="1"/>
              </p:cNvSpPr>
              <p:nvPr/>
            </p:nvSpPr>
            <p:spPr bwMode="auto">
              <a:xfrm rot="-5400000">
                <a:off x="5606108" y="1799716"/>
                <a:ext cx="43160" cy="245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45" name="Line 197"/>
              <p:cNvSpPr>
                <a:spLocks noChangeShapeType="1"/>
              </p:cNvSpPr>
              <p:nvPr/>
            </p:nvSpPr>
            <p:spPr bwMode="auto">
              <a:xfrm rot="-5400000">
                <a:off x="5549305" y="1757210"/>
                <a:ext cx="29766" cy="187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46" name="Line 198"/>
              <p:cNvSpPr>
                <a:spLocks noChangeShapeType="1"/>
              </p:cNvSpPr>
              <p:nvPr/>
            </p:nvSpPr>
            <p:spPr bwMode="auto">
              <a:xfrm rot="-5400000" flipH="1" flipV="1">
                <a:off x="5484926" y="1701534"/>
                <a:ext cx="40183" cy="274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47" name="Line 199"/>
              <p:cNvSpPr>
                <a:spLocks noChangeShapeType="1"/>
              </p:cNvSpPr>
              <p:nvPr/>
            </p:nvSpPr>
            <p:spPr bwMode="auto">
              <a:xfrm rot="-5400000">
                <a:off x="5416104" y="1662253"/>
                <a:ext cx="58043" cy="3752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48" name="Freeform 200"/>
              <p:cNvSpPr>
                <a:spLocks/>
              </p:cNvSpPr>
              <p:nvPr/>
            </p:nvSpPr>
            <p:spPr bwMode="auto">
              <a:xfrm rot="-5400000">
                <a:off x="5546893" y="1464943"/>
                <a:ext cx="46136" cy="30306"/>
              </a:xfrm>
              <a:custGeom>
                <a:avLst/>
                <a:gdLst>
                  <a:gd name="T0" fmla="*/ 49212 w 29"/>
                  <a:gd name="T1" fmla="*/ 0 h 19"/>
                  <a:gd name="T2" fmla="*/ 23758 w 29"/>
                  <a:gd name="T3" fmla="*/ 33337 h 19"/>
                  <a:gd name="T4" fmla="*/ 0 w 29"/>
                  <a:gd name="T5" fmla="*/ 17546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14" y="19"/>
                    </a:lnTo>
                    <a:lnTo>
                      <a:pt x="0" y="1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49" name="Freeform 201"/>
              <p:cNvSpPr>
                <a:spLocks/>
              </p:cNvSpPr>
              <p:nvPr/>
            </p:nvSpPr>
            <p:spPr bwMode="auto">
              <a:xfrm rot="-5400000">
                <a:off x="5610662" y="2208227"/>
                <a:ext cx="266403" cy="213591"/>
              </a:xfrm>
              <a:custGeom>
                <a:avLst/>
                <a:gdLst>
                  <a:gd name="T0" fmla="*/ 33829 w 168"/>
                  <a:gd name="T1" fmla="*/ 0 h 134"/>
                  <a:gd name="T2" fmla="*/ 284163 w 168"/>
                  <a:gd name="T3" fmla="*/ 177089 h 134"/>
                  <a:gd name="T4" fmla="*/ 233420 w 168"/>
                  <a:gd name="T5" fmla="*/ 234950 h 134"/>
                  <a:gd name="T6" fmla="*/ 3383 w 168"/>
                  <a:gd name="T7" fmla="*/ 68381 h 134"/>
                  <a:gd name="T8" fmla="*/ 0 w 168"/>
                  <a:gd name="T9" fmla="*/ 45587 h 134"/>
                  <a:gd name="T10" fmla="*/ 33829 w 168"/>
                  <a:gd name="T11" fmla="*/ 0 h 1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8" h="134">
                    <a:moveTo>
                      <a:pt x="20" y="0"/>
                    </a:moveTo>
                    <a:lnTo>
                      <a:pt x="168" y="101"/>
                    </a:lnTo>
                    <a:lnTo>
                      <a:pt x="138" y="134"/>
                    </a:lnTo>
                    <a:lnTo>
                      <a:pt x="2" y="39"/>
                    </a:lnTo>
                    <a:lnTo>
                      <a:pt x="0" y="26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50" name="Freeform 202"/>
              <p:cNvSpPr>
                <a:spLocks/>
              </p:cNvSpPr>
              <p:nvPr/>
            </p:nvSpPr>
            <p:spPr bwMode="auto">
              <a:xfrm rot="-5400000">
                <a:off x="5381445" y="1745077"/>
                <a:ext cx="345281" cy="480580"/>
              </a:xfrm>
              <a:custGeom>
                <a:avLst/>
                <a:gdLst>
                  <a:gd name="T0" fmla="*/ 351328 w 217"/>
                  <a:gd name="T1" fmla="*/ 0 h 303"/>
                  <a:gd name="T2" fmla="*/ 0 w 217"/>
                  <a:gd name="T3" fmla="*/ 523404 h 303"/>
                  <a:gd name="T4" fmla="*/ 20367 w 217"/>
                  <a:gd name="T5" fmla="*/ 528638 h 303"/>
                  <a:gd name="T6" fmla="*/ 368300 w 217"/>
                  <a:gd name="T7" fmla="*/ 10468 h 30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7" h="303">
                    <a:moveTo>
                      <a:pt x="207" y="0"/>
                    </a:moveTo>
                    <a:lnTo>
                      <a:pt x="0" y="300"/>
                    </a:lnTo>
                    <a:lnTo>
                      <a:pt x="12" y="303"/>
                    </a:lnTo>
                    <a:lnTo>
                      <a:pt x="217" y="6"/>
                    </a:ln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51" name="Freeform 203"/>
              <p:cNvSpPr>
                <a:spLocks/>
              </p:cNvSpPr>
              <p:nvPr/>
            </p:nvSpPr>
            <p:spPr bwMode="auto">
              <a:xfrm rot="-5400000">
                <a:off x="5802877" y="2149237"/>
                <a:ext cx="58043" cy="57727"/>
              </a:xfrm>
              <a:custGeom>
                <a:avLst/>
                <a:gdLst>
                  <a:gd name="T0" fmla="*/ 41275 w 36"/>
                  <a:gd name="T1" fmla="*/ 0 h 37"/>
                  <a:gd name="T2" fmla="*/ 0 w 36"/>
                  <a:gd name="T3" fmla="*/ 63500 h 37"/>
                  <a:gd name="T4" fmla="*/ 27517 w 36"/>
                  <a:gd name="T5" fmla="*/ 61784 h 37"/>
                  <a:gd name="T6" fmla="*/ 61913 w 36"/>
                  <a:gd name="T7" fmla="*/ 6865 h 37"/>
                  <a:gd name="T8" fmla="*/ 41275 w 36"/>
                  <a:gd name="T9" fmla="*/ 0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" h="37">
                    <a:moveTo>
                      <a:pt x="24" y="0"/>
                    </a:moveTo>
                    <a:lnTo>
                      <a:pt x="0" y="37"/>
                    </a:lnTo>
                    <a:lnTo>
                      <a:pt x="16" y="36"/>
                    </a:lnTo>
                    <a:lnTo>
                      <a:pt x="36" y="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52" name="Line 204"/>
              <p:cNvSpPr>
                <a:spLocks noChangeShapeType="1"/>
              </p:cNvSpPr>
              <p:nvPr/>
            </p:nvSpPr>
            <p:spPr bwMode="auto">
              <a:xfrm rot="16200000" flipH="1">
                <a:off x="5523599" y="2483401"/>
                <a:ext cx="11906" cy="129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53" name="Line 205"/>
              <p:cNvSpPr>
                <a:spLocks noChangeShapeType="1"/>
              </p:cNvSpPr>
              <p:nvPr/>
            </p:nvSpPr>
            <p:spPr bwMode="auto">
              <a:xfrm rot="16200000" flipH="1">
                <a:off x="5461519" y="2577185"/>
                <a:ext cx="13395" cy="14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54" name="Line 206"/>
              <p:cNvSpPr>
                <a:spLocks noChangeShapeType="1"/>
              </p:cNvSpPr>
              <p:nvPr/>
            </p:nvSpPr>
            <p:spPr bwMode="auto">
              <a:xfrm rot="16200000" flipH="1">
                <a:off x="5442059" y="2610671"/>
                <a:ext cx="11906" cy="14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55" name="Line 207"/>
              <p:cNvSpPr>
                <a:spLocks noChangeShapeType="1"/>
              </p:cNvSpPr>
              <p:nvPr/>
            </p:nvSpPr>
            <p:spPr bwMode="auto">
              <a:xfrm rot="16200000" flipH="1">
                <a:off x="5377951" y="2702110"/>
                <a:ext cx="4464" cy="86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56" name="Line 208"/>
              <p:cNvSpPr>
                <a:spLocks noChangeShapeType="1"/>
              </p:cNvSpPr>
              <p:nvPr/>
            </p:nvSpPr>
            <p:spPr bwMode="auto">
              <a:xfrm rot="16200000" flipH="1">
                <a:off x="5352627" y="2731222"/>
                <a:ext cx="8930" cy="14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57" name="Freeform 209"/>
              <p:cNvSpPr>
                <a:spLocks/>
              </p:cNvSpPr>
              <p:nvPr/>
            </p:nvSpPr>
            <p:spPr bwMode="auto">
              <a:xfrm rot="-5400000">
                <a:off x="5302837" y="2518939"/>
                <a:ext cx="389930" cy="287194"/>
              </a:xfrm>
              <a:custGeom>
                <a:avLst/>
                <a:gdLst>
                  <a:gd name="T0" fmla="*/ 45650 w 246"/>
                  <a:gd name="T1" fmla="*/ 0 h 181"/>
                  <a:gd name="T2" fmla="*/ 415925 w 246"/>
                  <a:gd name="T3" fmla="*/ 267042 h 181"/>
                  <a:gd name="T4" fmla="*/ 380419 w 246"/>
                  <a:gd name="T5" fmla="*/ 314168 h 181"/>
                  <a:gd name="T6" fmla="*/ 358439 w 246"/>
                  <a:gd name="T7" fmla="*/ 315913 h 181"/>
                  <a:gd name="T8" fmla="*/ 0 w 246"/>
                  <a:gd name="T9" fmla="*/ 64579 h 181"/>
                  <a:gd name="T10" fmla="*/ 45650 w 246"/>
                  <a:gd name="T11" fmla="*/ 0 h 18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6" h="181">
                    <a:moveTo>
                      <a:pt x="27" y="0"/>
                    </a:moveTo>
                    <a:lnTo>
                      <a:pt x="246" y="153"/>
                    </a:lnTo>
                    <a:lnTo>
                      <a:pt x="225" y="180"/>
                    </a:lnTo>
                    <a:lnTo>
                      <a:pt x="212" y="181"/>
                    </a:lnTo>
                    <a:lnTo>
                      <a:pt x="0" y="37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58" name="Freeform 210"/>
              <p:cNvSpPr>
                <a:spLocks/>
              </p:cNvSpPr>
              <p:nvPr/>
            </p:nvSpPr>
            <p:spPr bwMode="auto">
              <a:xfrm rot="-5400000">
                <a:off x="5333775" y="2820880"/>
                <a:ext cx="62508" cy="85148"/>
              </a:xfrm>
              <a:custGeom>
                <a:avLst/>
                <a:gdLst>
                  <a:gd name="T0" fmla="*/ 66675 w 39"/>
                  <a:gd name="T1" fmla="*/ 21207 h 53"/>
                  <a:gd name="T2" fmla="*/ 18806 w 39"/>
                  <a:gd name="T3" fmla="*/ 93663 h 53"/>
                  <a:gd name="T4" fmla="*/ 0 w 39"/>
                  <a:gd name="T5" fmla="*/ 72456 h 53"/>
                  <a:gd name="T6" fmla="*/ 13677 w 39"/>
                  <a:gd name="T7" fmla="*/ 42413 h 53"/>
                  <a:gd name="T8" fmla="*/ 49579 w 39"/>
                  <a:gd name="T9" fmla="*/ 0 h 53"/>
                  <a:gd name="T10" fmla="*/ 66675 w 39"/>
                  <a:gd name="T11" fmla="*/ 21207 h 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9" h="53">
                    <a:moveTo>
                      <a:pt x="39" y="12"/>
                    </a:moveTo>
                    <a:lnTo>
                      <a:pt x="11" y="53"/>
                    </a:lnTo>
                    <a:lnTo>
                      <a:pt x="0" y="41"/>
                    </a:lnTo>
                    <a:lnTo>
                      <a:pt x="8" y="24"/>
                    </a:lnTo>
                    <a:lnTo>
                      <a:pt x="29" y="0"/>
                    </a:lnTo>
                    <a:lnTo>
                      <a:pt x="39" y="1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59" name="Freeform 211"/>
              <p:cNvSpPr>
                <a:spLocks/>
              </p:cNvSpPr>
              <p:nvPr/>
            </p:nvSpPr>
            <p:spPr bwMode="auto">
              <a:xfrm rot="-5400000">
                <a:off x="5155701" y="2671533"/>
                <a:ext cx="147339" cy="194830"/>
              </a:xfrm>
              <a:custGeom>
                <a:avLst/>
                <a:gdLst>
                  <a:gd name="T0" fmla="*/ 27039 w 93"/>
                  <a:gd name="T1" fmla="*/ 214313 h 122"/>
                  <a:gd name="T2" fmla="*/ 157162 w 93"/>
                  <a:gd name="T3" fmla="*/ 19323 h 122"/>
                  <a:gd name="T4" fmla="*/ 152092 w 93"/>
                  <a:gd name="T5" fmla="*/ 0 h 122"/>
                  <a:gd name="T6" fmla="*/ 126744 w 93"/>
                  <a:gd name="T7" fmla="*/ 0 h 122"/>
                  <a:gd name="T8" fmla="*/ 0 w 93"/>
                  <a:gd name="T9" fmla="*/ 193233 h 122"/>
                  <a:gd name="T10" fmla="*/ 27039 w 93"/>
                  <a:gd name="T11" fmla="*/ 214313 h 1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" h="122">
                    <a:moveTo>
                      <a:pt x="16" y="122"/>
                    </a:moveTo>
                    <a:lnTo>
                      <a:pt x="93" y="11"/>
                    </a:lnTo>
                    <a:lnTo>
                      <a:pt x="90" y="0"/>
                    </a:lnTo>
                    <a:lnTo>
                      <a:pt x="75" y="0"/>
                    </a:lnTo>
                    <a:lnTo>
                      <a:pt x="0" y="110"/>
                    </a:lnTo>
                    <a:lnTo>
                      <a:pt x="16" y="12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051" name="Rectangle 3"/>
              <p:cNvSpPr>
                <a:spLocks noChangeArrowheads="1"/>
              </p:cNvSpPr>
              <p:nvPr/>
            </p:nvSpPr>
            <p:spPr bwMode="auto">
              <a:xfrm rot="-3296572">
                <a:off x="3474573" y="3455046"/>
                <a:ext cx="945059" cy="9525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052" name="Rectangle 4"/>
              <p:cNvSpPr>
                <a:spLocks noChangeArrowheads="1"/>
              </p:cNvSpPr>
              <p:nvPr/>
            </p:nvSpPr>
            <p:spPr bwMode="auto">
              <a:xfrm rot="-3296572">
                <a:off x="2423057" y="2734244"/>
                <a:ext cx="955477" cy="96981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053" name="Rectangle 5"/>
              <p:cNvSpPr>
                <a:spLocks noChangeArrowheads="1"/>
              </p:cNvSpPr>
              <p:nvPr/>
            </p:nvSpPr>
            <p:spPr bwMode="auto">
              <a:xfrm rot="-3296572">
                <a:off x="1369354" y="2027311"/>
                <a:ext cx="967383" cy="96981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055" name="Rectangle 7"/>
              <p:cNvSpPr>
                <a:spLocks noChangeArrowheads="1"/>
              </p:cNvSpPr>
              <p:nvPr/>
            </p:nvSpPr>
            <p:spPr bwMode="auto">
              <a:xfrm rot="-3296572">
                <a:off x="887557" y="2893355"/>
                <a:ext cx="762000" cy="96115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056" name="Rectangle 8"/>
              <p:cNvSpPr>
                <a:spLocks noChangeArrowheads="1"/>
              </p:cNvSpPr>
              <p:nvPr/>
            </p:nvSpPr>
            <p:spPr bwMode="auto">
              <a:xfrm rot="-3296572">
                <a:off x="1374608" y="4376562"/>
                <a:ext cx="763489" cy="96981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057" name="Rectangle 9"/>
              <p:cNvSpPr>
                <a:spLocks noChangeArrowheads="1"/>
              </p:cNvSpPr>
              <p:nvPr/>
            </p:nvSpPr>
            <p:spPr bwMode="auto">
              <a:xfrm rot="-3296572">
                <a:off x="2414962" y="5089178"/>
                <a:ext cx="775394" cy="9525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058" name="Rectangle 10"/>
              <p:cNvSpPr>
                <a:spLocks noChangeArrowheads="1"/>
              </p:cNvSpPr>
              <p:nvPr/>
            </p:nvSpPr>
            <p:spPr bwMode="auto">
              <a:xfrm rot="-3296572">
                <a:off x="2959831" y="4313085"/>
                <a:ext cx="770930" cy="95538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062" name="Rectangle 14"/>
              <p:cNvSpPr>
                <a:spLocks noChangeArrowheads="1"/>
              </p:cNvSpPr>
              <p:nvPr/>
            </p:nvSpPr>
            <p:spPr bwMode="auto">
              <a:xfrm rot="-3296572">
                <a:off x="4236303" y="2499569"/>
                <a:ext cx="772418" cy="9525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063" name="Rectangle 15"/>
              <p:cNvSpPr>
                <a:spLocks noChangeArrowheads="1"/>
              </p:cNvSpPr>
              <p:nvPr/>
            </p:nvSpPr>
            <p:spPr bwMode="auto">
              <a:xfrm rot="-3296572">
                <a:off x="4777473" y="1727038"/>
                <a:ext cx="773906" cy="9452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065" name="Rectangle 17"/>
              <p:cNvSpPr>
                <a:spLocks noChangeArrowheads="1"/>
              </p:cNvSpPr>
              <p:nvPr/>
            </p:nvSpPr>
            <p:spPr bwMode="auto">
              <a:xfrm rot="-3296572">
                <a:off x="5266735" y="3213944"/>
                <a:ext cx="772418" cy="9525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066" name="Rectangle 18"/>
              <p:cNvSpPr>
                <a:spLocks noChangeArrowheads="1"/>
              </p:cNvSpPr>
              <p:nvPr/>
            </p:nvSpPr>
            <p:spPr bwMode="auto">
              <a:xfrm rot="-3296572">
                <a:off x="5799268" y="2432596"/>
                <a:ext cx="772418" cy="9525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067" name="Rectangle 19"/>
              <p:cNvSpPr>
                <a:spLocks noChangeArrowheads="1"/>
              </p:cNvSpPr>
              <p:nvPr/>
            </p:nvSpPr>
            <p:spPr bwMode="auto">
              <a:xfrm rot="-3296572">
                <a:off x="6299534" y="1571626"/>
                <a:ext cx="949523" cy="9525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075" name="Rectangle 27"/>
              <p:cNvSpPr>
                <a:spLocks noChangeArrowheads="1"/>
              </p:cNvSpPr>
              <p:nvPr/>
            </p:nvSpPr>
            <p:spPr bwMode="auto">
              <a:xfrm rot="-3296572">
                <a:off x="3199061" y="1795612"/>
                <a:ext cx="745629" cy="9525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080" name="Rectangle 32"/>
              <p:cNvSpPr>
                <a:spLocks noChangeArrowheads="1"/>
              </p:cNvSpPr>
              <p:nvPr/>
            </p:nvSpPr>
            <p:spPr bwMode="auto">
              <a:xfrm rot="-3296572">
                <a:off x="1915757" y="3593726"/>
                <a:ext cx="766464" cy="96981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02" name="Freeform 154"/>
              <p:cNvSpPr>
                <a:spLocks/>
              </p:cNvSpPr>
              <p:nvPr/>
            </p:nvSpPr>
            <p:spPr bwMode="auto">
              <a:xfrm rot="-5400000">
                <a:off x="5643855" y="1287026"/>
                <a:ext cx="361653" cy="502227"/>
              </a:xfrm>
              <a:custGeom>
                <a:avLst/>
                <a:gdLst>
                  <a:gd name="T0" fmla="*/ 385763 w 228"/>
                  <a:gd name="T1" fmla="*/ 31469 h 316"/>
                  <a:gd name="T2" fmla="*/ 346848 w 228"/>
                  <a:gd name="T3" fmla="*/ 0 h 316"/>
                  <a:gd name="T4" fmla="*/ 324853 w 228"/>
                  <a:gd name="T5" fmla="*/ 36713 h 316"/>
                  <a:gd name="T6" fmla="*/ 350232 w 228"/>
                  <a:gd name="T7" fmla="*/ 57693 h 316"/>
                  <a:gd name="T8" fmla="*/ 299474 w 228"/>
                  <a:gd name="T9" fmla="*/ 131119 h 316"/>
                  <a:gd name="T10" fmla="*/ 279171 w 228"/>
                  <a:gd name="T11" fmla="*/ 110140 h 316"/>
                  <a:gd name="T12" fmla="*/ 116744 w 228"/>
                  <a:gd name="T13" fmla="*/ 363638 h 316"/>
                  <a:gd name="T14" fmla="*/ 131972 w 228"/>
                  <a:gd name="T15" fmla="*/ 384617 h 316"/>
                  <a:gd name="T16" fmla="*/ 55834 w 228"/>
                  <a:gd name="T17" fmla="*/ 505247 h 316"/>
                  <a:gd name="T18" fmla="*/ 30455 w 228"/>
                  <a:gd name="T19" fmla="*/ 479023 h 316"/>
                  <a:gd name="T20" fmla="*/ 0 w 228"/>
                  <a:gd name="T21" fmla="*/ 520981 h 316"/>
                  <a:gd name="T22" fmla="*/ 37223 w 228"/>
                  <a:gd name="T23" fmla="*/ 552450 h 316"/>
                  <a:gd name="T24" fmla="*/ 385763 w 228"/>
                  <a:gd name="T25" fmla="*/ 31469 h 31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28" h="316">
                    <a:moveTo>
                      <a:pt x="228" y="18"/>
                    </a:moveTo>
                    <a:lnTo>
                      <a:pt x="205" y="0"/>
                    </a:lnTo>
                    <a:lnTo>
                      <a:pt x="192" y="21"/>
                    </a:lnTo>
                    <a:lnTo>
                      <a:pt x="207" y="33"/>
                    </a:lnTo>
                    <a:lnTo>
                      <a:pt x="177" y="75"/>
                    </a:lnTo>
                    <a:lnTo>
                      <a:pt x="165" y="63"/>
                    </a:lnTo>
                    <a:lnTo>
                      <a:pt x="69" y="208"/>
                    </a:lnTo>
                    <a:lnTo>
                      <a:pt x="78" y="220"/>
                    </a:lnTo>
                    <a:lnTo>
                      <a:pt x="33" y="289"/>
                    </a:lnTo>
                    <a:lnTo>
                      <a:pt x="18" y="274"/>
                    </a:lnTo>
                    <a:lnTo>
                      <a:pt x="0" y="298"/>
                    </a:lnTo>
                    <a:lnTo>
                      <a:pt x="22" y="316"/>
                    </a:lnTo>
                    <a:lnTo>
                      <a:pt x="228" y="18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60" name="Freeform 212"/>
              <p:cNvSpPr>
                <a:spLocks/>
              </p:cNvSpPr>
              <p:nvPr/>
            </p:nvSpPr>
            <p:spPr bwMode="auto">
              <a:xfrm rot="-5400000">
                <a:off x="4855585" y="2442586"/>
                <a:ext cx="190500" cy="258329"/>
              </a:xfrm>
              <a:custGeom>
                <a:avLst/>
                <a:gdLst>
                  <a:gd name="T0" fmla="*/ 203200 w 120"/>
                  <a:gd name="T1" fmla="*/ 17433 h 163"/>
                  <a:gd name="T2" fmla="*/ 25400 w 120"/>
                  <a:gd name="T3" fmla="*/ 284162 h 163"/>
                  <a:gd name="T4" fmla="*/ 0 w 120"/>
                  <a:gd name="T5" fmla="*/ 263242 h 163"/>
                  <a:gd name="T6" fmla="*/ 6773 w 120"/>
                  <a:gd name="T7" fmla="*/ 237092 h 163"/>
                  <a:gd name="T8" fmla="*/ 169333 w 120"/>
                  <a:gd name="T9" fmla="*/ 0 h 163"/>
                  <a:gd name="T10" fmla="*/ 203200 w 120"/>
                  <a:gd name="T11" fmla="*/ 17433 h 1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" h="163">
                    <a:moveTo>
                      <a:pt x="120" y="10"/>
                    </a:moveTo>
                    <a:lnTo>
                      <a:pt x="15" y="163"/>
                    </a:lnTo>
                    <a:lnTo>
                      <a:pt x="0" y="151"/>
                    </a:lnTo>
                    <a:lnTo>
                      <a:pt x="4" y="136"/>
                    </a:lnTo>
                    <a:lnTo>
                      <a:pt x="100" y="0"/>
                    </a:lnTo>
                    <a:lnTo>
                      <a:pt x="120" y="10"/>
                    </a:lnTo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73" name="Freeform 225"/>
              <p:cNvSpPr>
                <a:spLocks/>
              </p:cNvSpPr>
              <p:nvPr/>
            </p:nvSpPr>
            <p:spPr bwMode="auto">
              <a:xfrm rot="-5400000">
                <a:off x="4071239" y="5069199"/>
                <a:ext cx="331886" cy="531091"/>
              </a:xfrm>
              <a:custGeom>
                <a:avLst/>
                <a:gdLst>
                  <a:gd name="T0" fmla="*/ 354012 w 358"/>
                  <a:gd name="T1" fmla="*/ 2318 h 504"/>
                  <a:gd name="T2" fmla="*/ 1978 w 358"/>
                  <a:gd name="T3" fmla="*/ 584198 h 504"/>
                  <a:gd name="T4" fmla="*/ 0 w 358"/>
                  <a:gd name="T5" fmla="*/ 556379 h 504"/>
                  <a:gd name="T6" fmla="*/ 338190 w 358"/>
                  <a:gd name="T7" fmla="*/ 0 h 504"/>
                  <a:gd name="T8" fmla="*/ 354012 w 358"/>
                  <a:gd name="T9" fmla="*/ 2318 h 5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8" h="504">
                    <a:moveTo>
                      <a:pt x="358" y="2"/>
                    </a:moveTo>
                    <a:lnTo>
                      <a:pt x="2" y="504"/>
                    </a:lnTo>
                    <a:lnTo>
                      <a:pt x="0" y="480"/>
                    </a:lnTo>
                    <a:lnTo>
                      <a:pt x="342" y="0"/>
                    </a:lnTo>
                    <a:lnTo>
                      <a:pt x="358" y="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78" name="Freeform 230"/>
              <p:cNvSpPr>
                <a:spLocks/>
              </p:cNvSpPr>
              <p:nvPr/>
            </p:nvSpPr>
            <p:spPr bwMode="auto">
              <a:xfrm rot="-5400000">
                <a:off x="4826632" y="3891449"/>
                <a:ext cx="53578" cy="69273"/>
              </a:xfrm>
              <a:custGeom>
                <a:avLst/>
                <a:gdLst>
                  <a:gd name="T0" fmla="*/ 30256 w 34"/>
                  <a:gd name="T1" fmla="*/ 0 h 44"/>
                  <a:gd name="T2" fmla="*/ 0 w 34"/>
                  <a:gd name="T3" fmla="*/ 38100 h 44"/>
                  <a:gd name="T4" fmla="*/ 57150 w 34"/>
                  <a:gd name="T5" fmla="*/ 76200 h 44"/>
                  <a:gd name="T6" fmla="*/ 53788 w 34"/>
                  <a:gd name="T7" fmla="*/ 24245 h 44"/>
                  <a:gd name="T8" fmla="*/ 30256 w 34"/>
                  <a:gd name="T9" fmla="*/ 0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44">
                    <a:moveTo>
                      <a:pt x="18" y="0"/>
                    </a:moveTo>
                    <a:lnTo>
                      <a:pt x="0" y="22"/>
                    </a:lnTo>
                    <a:lnTo>
                      <a:pt x="34" y="44"/>
                    </a:lnTo>
                    <a:lnTo>
                      <a:pt x="32" y="1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341" name="Freeform 293"/>
              <p:cNvSpPr>
                <a:spLocks/>
              </p:cNvSpPr>
              <p:nvPr/>
            </p:nvSpPr>
            <p:spPr bwMode="auto">
              <a:xfrm rot="-5400000">
                <a:off x="4134536" y="4966034"/>
                <a:ext cx="345281" cy="405535"/>
              </a:xfrm>
              <a:custGeom>
                <a:avLst/>
                <a:gdLst>
                  <a:gd name="T0" fmla="*/ 226386 w 218"/>
                  <a:gd name="T1" fmla="*/ 0 h 256"/>
                  <a:gd name="T2" fmla="*/ 0 w 218"/>
                  <a:gd name="T3" fmla="*/ 346764 h 256"/>
                  <a:gd name="T4" fmla="*/ 145293 w 218"/>
                  <a:gd name="T5" fmla="*/ 446088 h 256"/>
                  <a:gd name="T6" fmla="*/ 368300 w 218"/>
                  <a:gd name="T7" fmla="*/ 101067 h 256"/>
                  <a:gd name="T8" fmla="*/ 226386 w 218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8" h="256">
                    <a:moveTo>
                      <a:pt x="134" y="0"/>
                    </a:moveTo>
                    <a:lnTo>
                      <a:pt x="0" y="199"/>
                    </a:lnTo>
                    <a:lnTo>
                      <a:pt x="86" y="256"/>
                    </a:lnTo>
                    <a:lnTo>
                      <a:pt x="218" y="58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342" name="Line 294"/>
              <p:cNvSpPr>
                <a:spLocks noChangeShapeType="1"/>
              </p:cNvSpPr>
              <p:nvPr/>
            </p:nvSpPr>
            <p:spPr bwMode="auto">
              <a:xfrm rot="-5400000" flipH="1" flipV="1">
                <a:off x="4136520" y="5035081"/>
                <a:ext cx="166688" cy="1096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346" name="Freeform 298"/>
              <p:cNvSpPr>
                <a:spLocks/>
              </p:cNvSpPr>
              <p:nvPr/>
            </p:nvSpPr>
            <p:spPr bwMode="auto">
              <a:xfrm rot="-5400000">
                <a:off x="4172239" y="4960216"/>
                <a:ext cx="47625" cy="33194"/>
              </a:xfrm>
              <a:custGeom>
                <a:avLst/>
                <a:gdLst>
                  <a:gd name="T0" fmla="*/ 0 w 30"/>
                  <a:gd name="T1" fmla="*/ 20865 h 21"/>
                  <a:gd name="T2" fmla="*/ 27093 w 30"/>
                  <a:gd name="T3" fmla="*/ 36513 h 21"/>
                  <a:gd name="T4" fmla="*/ 50800 w 30"/>
                  <a:gd name="T5" fmla="*/ 0 h 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0" h="21">
                    <a:moveTo>
                      <a:pt x="0" y="12"/>
                    </a:moveTo>
                    <a:lnTo>
                      <a:pt x="16" y="21"/>
                    </a:lnTo>
                    <a:lnTo>
                      <a:pt x="3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348" name="Line 300"/>
              <p:cNvSpPr>
                <a:spLocks noChangeShapeType="1"/>
              </p:cNvSpPr>
              <p:nvPr/>
            </p:nvSpPr>
            <p:spPr bwMode="auto">
              <a:xfrm rot="16200000" flipH="1">
                <a:off x="4114760" y="5067937"/>
                <a:ext cx="269379" cy="4026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349" name="Line 301"/>
              <p:cNvSpPr>
                <a:spLocks noChangeShapeType="1"/>
              </p:cNvSpPr>
              <p:nvPr/>
            </p:nvSpPr>
            <p:spPr bwMode="auto">
              <a:xfrm rot="-5400000">
                <a:off x="4122179" y="5160818"/>
                <a:ext cx="17859" cy="129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350" name="Line 302"/>
              <p:cNvSpPr>
                <a:spLocks noChangeShapeType="1"/>
              </p:cNvSpPr>
              <p:nvPr/>
            </p:nvSpPr>
            <p:spPr bwMode="auto">
              <a:xfrm rot="-5400000">
                <a:off x="4148065" y="5184676"/>
                <a:ext cx="23813" cy="158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08" name="Freeform 360"/>
              <p:cNvSpPr>
                <a:spLocks/>
              </p:cNvSpPr>
              <p:nvPr/>
            </p:nvSpPr>
            <p:spPr bwMode="auto">
              <a:xfrm rot="-5400000">
                <a:off x="2940935" y="2721797"/>
                <a:ext cx="351234" cy="411306"/>
              </a:xfrm>
              <a:custGeom>
                <a:avLst/>
                <a:gdLst>
                  <a:gd name="T0" fmla="*/ 241329 w 222"/>
                  <a:gd name="T1" fmla="*/ 0 h 259"/>
                  <a:gd name="T2" fmla="*/ 0 w 222"/>
                  <a:gd name="T3" fmla="*/ 356360 h 259"/>
                  <a:gd name="T4" fmla="*/ 140072 w 222"/>
                  <a:gd name="T5" fmla="*/ 452437 h 259"/>
                  <a:gd name="T6" fmla="*/ 374650 w 222"/>
                  <a:gd name="T7" fmla="*/ 101318 h 259"/>
                  <a:gd name="T8" fmla="*/ 241329 w 222"/>
                  <a:gd name="T9" fmla="*/ 0 h 2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2" h="259">
                    <a:moveTo>
                      <a:pt x="143" y="0"/>
                    </a:moveTo>
                    <a:lnTo>
                      <a:pt x="0" y="204"/>
                    </a:lnTo>
                    <a:lnTo>
                      <a:pt x="83" y="259"/>
                    </a:lnTo>
                    <a:lnTo>
                      <a:pt x="222" y="58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409" name="Freeform 361"/>
              <p:cNvSpPr>
                <a:spLocks/>
              </p:cNvSpPr>
              <p:nvPr/>
            </p:nvSpPr>
            <p:spPr bwMode="auto">
              <a:xfrm rot="-5400000">
                <a:off x="2752780" y="2949773"/>
                <a:ext cx="386953" cy="428625"/>
              </a:xfrm>
              <a:custGeom>
                <a:avLst/>
                <a:gdLst>
                  <a:gd name="T0" fmla="*/ 0 w 244"/>
                  <a:gd name="T1" fmla="*/ 354488 h 270"/>
                  <a:gd name="T2" fmla="*/ 16916 w 244"/>
                  <a:gd name="T3" fmla="*/ 335280 h 270"/>
                  <a:gd name="T4" fmla="*/ 10150 w 244"/>
                  <a:gd name="T5" fmla="*/ 307340 h 270"/>
                  <a:gd name="T6" fmla="*/ 32140 w 244"/>
                  <a:gd name="T7" fmla="*/ 286385 h 270"/>
                  <a:gd name="T8" fmla="*/ 57514 w 244"/>
                  <a:gd name="T9" fmla="*/ 281146 h 270"/>
                  <a:gd name="T10" fmla="*/ 72739 w 244"/>
                  <a:gd name="T11" fmla="*/ 267176 h 270"/>
                  <a:gd name="T12" fmla="*/ 65972 w 244"/>
                  <a:gd name="T13" fmla="*/ 239236 h 270"/>
                  <a:gd name="T14" fmla="*/ 81197 w 244"/>
                  <a:gd name="T15" fmla="*/ 214789 h 270"/>
                  <a:gd name="T16" fmla="*/ 108262 w 244"/>
                  <a:gd name="T17" fmla="*/ 209550 h 270"/>
                  <a:gd name="T18" fmla="*/ 101496 w 244"/>
                  <a:gd name="T19" fmla="*/ 186849 h 270"/>
                  <a:gd name="T20" fmla="*/ 123487 w 244"/>
                  <a:gd name="T21" fmla="*/ 139700 h 270"/>
                  <a:gd name="T22" fmla="*/ 153935 w 244"/>
                  <a:gd name="T23" fmla="*/ 139700 h 270"/>
                  <a:gd name="T24" fmla="*/ 164085 w 244"/>
                  <a:gd name="T25" fmla="*/ 125730 h 270"/>
                  <a:gd name="T26" fmla="*/ 153935 w 244"/>
                  <a:gd name="T27" fmla="*/ 104775 h 270"/>
                  <a:gd name="T28" fmla="*/ 184384 w 244"/>
                  <a:gd name="T29" fmla="*/ 71596 h 270"/>
                  <a:gd name="T30" fmla="*/ 204683 w 244"/>
                  <a:gd name="T31" fmla="*/ 78581 h 270"/>
                  <a:gd name="T32" fmla="*/ 197917 w 244"/>
                  <a:gd name="T33" fmla="*/ 40164 h 270"/>
                  <a:gd name="T34" fmla="*/ 218216 w 244"/>
                  <a:gd name="T35" fmla="*/ 0 h 270"/>
                  <a:gd name="T36" fmla="*/ 250357 w 244"/>
                  <a:gd name="T37" fmla="*/ 3492 h 270"/>
                  <a:gd name="T38" fmla="*/ 412750 w 244"/>
                  <a:gd name="T39" fmla="*/ 123984 h 270"/>
                  <a:gd name="T40" fmla="*/ 174235 w 244"/>
                  <a:gd name="T41" fmla="*/ 471487 h 270"/>
                  <a:gd name="T42" fmla="*/ 0 w 244"/>
                  <a:gd name="T43" fmla="*/ 354488 h 27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244" h="270">
                    <a:moveTo>
                      <a:pt x="0" y="203"/>
                    </a:moveTo>
                    <a:lnTo>
                      <a:pt x="10" y="192"/>
                    </a:lnTo>
                    <a:lnTo>
                      <a:pt x="6" y="176"/>
                    </a:lnTo>
                    <a:lnTo>
                      <a:pt x="19" y="164"/>
                    </a:lnTo>
                    <a:lnTo>
                      <a:pt x="34" y="161"/>
                    </a:lnTo>
                    <a:lnTo>
                      <a:pt x="43" y="153"/>
                    </a:lnTo>
                    <a:lnTo>
                      <a:pt x="39" y="137"/>
                    </a:lnTo>
                    <a:lnTo>
                      <a:pt x="48" y="123"/>
                    </a:lnTo>
                    <a:lnTo>
                      <a:pt x="64" y="120"/>
                    </a:lnTo>
                    <a:lnTo>
                      <a:pt x="60" y="107"/>
                    </a:lnTo>
                    <a:lnTo>
                      <a:pt x="73" y="80"/>
                    </a:lnTo>
                    <a:lnTo>
                      <a:pt x="91" y="80"/>
                    </a:lnTo>
                    <a:lnTo>
                      <a:pt x="97" y="72"/>
                    </a:lnTo>
                    <a:lnTo>
                      <a:pt x="91" y="60"/>
                    </a:lnTo>
                    <a:lnTo>
                      <a:pt x="109" y="41"/>
                    </a:lnTo>
                    <a:lnTo>
                      <a:pt x="121" y="45"/>
                    </a:lnTo>
                    <a:lnTo>
                      <a:pt x="117" y="23"/>
                    </a:lnTo>
                    <a:lnTo>
                      <a:pt x="129" y="0"/>
                    </a:lnTo>
                    <a:lnTo>
                      <a:pt x="148" y="2"/>
                    </a:lnTo>
                    <a:lnTo>
                      <a:pt x="244" y="71"/>
                    </a:lnTo>
                    <a:lnTo>
                      <a:pt x="103" y="270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410" name="Freeform 362"/>
              <p:cNvSpPr>
                <a:spLocks/>
              </p:cNvSpPr>
              <p:nvPr/>
            </p:nvSpPr>
            <p:spPr bwMode="auto">
              <a:xfrm rot="-5400000">
                <a:off x="3029983" y="3096279"/>
                <a:ext cx="522386" cy="422853"/>
              </a:xfrm>
              <a:custGeom>
                <a:avLst/>
                <a:gdLst>
                  <a:gd name="T0" fmla="*/ 99926 w 329"/>
                  <a:gd name="T1" fmla="*/ 0 h 266"/>
                  <a:gd name="T2" fmla="*/ 557212 w 329"/>
                  <a:gd name="T3" fmla="*/ 323498 h 266"/>
                  <a:gd name="T4" fmla="*/ 457286 w 329"/>
                  <a:gd name="T5" fmla="*/ 465138 h 266"/>
                  <a:gd name="T6" fmla="*/ 0 w 329"/>
                  <a:gd name="T7" fmla="*/ 145137 h 266"/>
                  <a:gd name="T8" fmla="*/ 99926 w 329"/>
                  <a:gd name="T9" fmla="*/ 0 h 2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9" h="266">
                    <a:moveTo>
                      <a:pt x="59" y="0"/>
                    </a:moveTo>
                    <a:lnTo>
                      <a:pt x="329" y="185"/>
                    </a:lnTo>
                    <a:lnTo>
                      <a:pt x="270" y="266"/>
                    </a:lnTo>
                    <a:lnTo>
                      <a:pt x="0" y="83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411" name="Freeform 363"/>
              <p:cNvSpPr>
                <a:spLocks/>
              </p:cNvSpPr>
              <p:nvPr/>
            </p:nvSpPr>
            <p:spPr bwMode="auto">
              <a:xfrm rot="-5400000">
                <a:off x="2739881" y="3420026"/>
                <a:ext cx="381000" cy="425738"/>
              </a:xfrm>
              <a:custGeom>
                <a:avLst/>
                <a:gdLst>
                  <a:gd name="T0" fmla="*/ 5080 w 240"/>
                  <a:gd name="T1" fmla="*/ 342497 h 268"/>
                  <a:gd name="T2" fmla="*/ 0 w 240"/>
                  <a:gd name="T3" fmla="*/ 325023 h 268"/>
                  <a:gd name="T4" fmla="*/ 13547 w 240"/>
                  <a:gd name="T5" fmla="*/ 293569 h 268"/>
                  <a:gd name="T6" fmla="*/ 25400 w 240"/>
                  <a:gd name="T7" fmla="*/ 283084 h 268"/>
                  <a:gd name="T8" fmla="*/ 50800 w 240"/>
                  <a:gd name="T9" fmla="*/ 277842 h 268"/>
                  <a:gd name="T10" fmla="*/ 66040 w 240"/>
                  <a:gd name="T11" fmla="*/ 263862 h 268"/>
                  <a:gd name="T12" fmla="*/ 59267 w 240"/>
                  <a:gd name="T13" fmla="*/ 235903 h 268"/>
                  <a:gd name="T14" fmla="*/ 74507 w 240"/>
                  <a:gd name="T15" fmla="*/ 211439 h 268"/>
                  <a:gd name="T16" fmla="*/ 101600 w 240"/>
                  <a:gd name="T17" fmla="*/ 206197 h 268"/>
                  <a:gd name="T18" fmla="*/ 99907 w 240"/>
                  <a:gd name="T19" fmla="*/ 172996 h 268"/>
                  <a:gd name="T20" fmla="*/ 110067 w 240"/>
                  <a:gd name="T21" fmla="*/ 148532 h 268"/>
                  <a:gd name="T22" fmla="*/ 147320 w 240"/>
                  <a:gd name="T23" fmla="*/ 136300 h 268"/>
                  <a:gd name="T24" fmla="*/ 157480 w 240"/>
                  <a:gd name="T25" fmla="*/ 122320 h 268"/>
                  <a:gd name="T26" fmla="*/ 150707 w 240"/>
                  <a:gd name="T27" fmla="*/ 106593 h 268"/>
                  <a:gd name="T28" fmla="*/ 157480 w 240"/>
                  <a:gd name="T29" fmla="*/ 83877 h 268"/>
                  <a:gd name="T30" fmla="*/ 177800 w 240"/>
                  <a:gd name="T31" fmla="*/ 68150 h 268"/>
                  <a:gd name="T32" fmla="*/ 198120 w 240"/>
                  <a:gd name="T33" fmla="*/ 75140 h 268"/>
                  <a:gd name="T34" fmla="*/ 191347 w 240"/>
                  <a:gd name="T35" fmla="*/ 36696 h 268"/>
                  <a:gd name="T36" fmla="*/ 206587 w 240"/>
                  <a:gd name="T37" fmla="*/ 12232 h 268"/>
                  <a:gd name="T38" fmla="*/ 243840 w 240"/>
                  <a:gd name="T39" fmla="*/ 0 h 268"/>
                  <a:gd name="T40" fmla="*/ 406400 w 240"/>
                  <a:gd name="T41" fmla="*/ 120573 h 268"/>
                  <a:gd name="T42" fmla="*/ 167640 w 240"/>
                  <a:gd name="T43" fmla="*/ 468312 h 268"/>
                  <a:gd name="T44" fmla="*/ 5080 w 240"/>
                  <a:gd name="T45" fmla="*/ 342497 h 26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40" h="268">
                    <a:moveTo>
                      <a:pt x="3" y="196"/>
                    </a:moveTo>
                    <a:lnTo>
                      <a:pt x="0" y="186"/>
                    </a:lnTo>
                    <a:lnTo>
                      <a:pt x="8" y="168"/>
                    </a:lnTo>
                    <a:lnTo>
                      <a:pt x="15" y="162"/>
                    </a:lnTo>
                    <a:lnTo>
                      <a:pt x="30" y="159"/>
                    </a:lnTo>
                    <a:lnTo>
                      <a:pt x="39" y="151"/>
                    </a:lnTo>
                    <a:lnTo>
                      <a:pt x="35" y="135"/>
                    </a:lnTo>
                    <a:lnTo>
                      <a:pt x="44" y="121"/>
                    </a:lnTo>
                    <a:lnTo>
                      <a:pt x="60" y="118"/>
                    </a:lnTo>
                    <a:lnTo>
                      <a:pt x="59" y="99"/>
                    </a:lnTo>
                    <a:lnTo>
                      <a:pt x="65" y="85"/>
                    </a:lnTo>
                    <a:lnTo>
                      <a:pt x="87" y="78"/>
                    </a:lnTo>
                    <a:lnTo>
                      <a:pt x="93" y="70"/>
                    </a:lnTo>
                    <a:lnTo>
                      <a:pt x="89" y="61"/>
                    </a:lnTo>
                    <a:lnTo>
                      <a:pt x="93" y="48"/>
                    </a:lnTo>
                    <a:lnTo>
                      <a:pt x="105" y="39"/>
                    </a:lnTo>
                    <a:lnTo>
                      <a:pt x="117" y="43"/>
                    </a:lnTo>
                    <a:lnTo>
                      <a:pt x="113" y="21"/>
                    </a:lnTo>
                    <a:lnTo>
                      <a:pt x="122" y="7"/>
                    </a:lnTo>
                    <a:lnTo>
                      <a:pt x="144" y="0"/>
                    </a:lnTo>
                    <a:lnTo>
                      <a:pt x="240" y="69"/>
                    </a:lnTo>
                    <a:lnTo>
                      <a:pt x="99" y="268"/>
                    </a:lnTo>
                    <a:lnTo>
                      <a:pt x="3" y="196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412" name="Freeform 364"/>
              <p:cNvSpPr>
                <a:spLocks/>
              </p:cNvSpPr>
              <p:nvPr/>
            </p:nvSpPr>
            <p:spPr bwMode="auto">
              <a:xfrm rot="-5400000">
                <a:off x="2313331" y="3127465"/>
                <a:ext cx="386953" cy="418523"/>
              </a:xfrm>
              <a:custGeom>
                <a:avLst/>
                <a:gdLst>
                  <a:gd name="T0" fmla="*/ 0 w 244"/>
                  <a:gd name="T1" fmla="*/ 343537 h 264"/>
                  <a:gd name="T2" fmla="*/ 3383 w 244"/>
                  <a:gd name="T3" fmla="*/ 324355 h 264"/>
                  <a:gd name="T4" fmla="*/ 10150 w 244"/>
                  <a:gd name="T5" fmla="*/ 296454 h 264"/>
                  <a:gd name="T6" fmla="*/ 32140 w 244"/>
                  <a:gd name="T7" fmla="*/ 275527 h 264"/>
                  <a:gd name="T8" fmla="*/ 57514 w 244"/>
                  <a:gd name="T9" fmla="*/ 270296 h 264"/>
                  <a:gd name="T10" fmla="*/ 52440 w 244"/>
                  <a:gd name="T11" fmla="*/ 242394 h 264"/>
                  <a:gd name="T12" fmla="*/ 59206 w 244"/>
                  <a:gd name="T13" fmla="*/ 219724 h 264"/>
                  <a:gd name="T14" fmla="*/ 77814 w 244"/>
                  <a:gd name="T15" fmla="*/ 205774 h 264"/>
                  <a:gd name="T16" fmla="*/ 104879 w 244"/>
                  <a:gd name="T17" fmla="*/ 209261 h 264"/>
                  <a:gd name="T18" fmla="*/ 93038 w 244"/>
                  <a:gd name="T19" fmla="*/ 179616 h 264"/>
                  <a:gd name="T20" fmla="*/ 113337 w 244"/>
                  <a:gd name="T21" fmla="*/ 151714 h 264"/>
                  <a:gd name="T22" fmla="*/ 140403 w 244"/>
                  <a:gd name="T23" fmla="*/ 142995 h 264"/>
                  <a:gd name="T24" fmla="*/ 143786 w 244"/>
                  <a:gd name="T25" fmla="*/ 111606 h 264"/>
                  <a:gd name="T26" fmla="*/ 153935 w 244"/>
                  <a:gd name="T27" fmla="*/ 94168 h 264"/>
                  <a:gd name="T28" fmla="*/ 169160 w 244"/>
                  <a:gd name="T29" fmla="*/ 85448 h 264"/>
                  <a:gd name="T30" fmla="*/ 194534 w 244"/>
                  <a:gd name="T31" fmla="*/ 78473 h 264"/>
                  <a:gd name="T32" fmla="*/ 191151 w 244"/>
                  <a:gd name="T33" fmla="*/ 47084 h 264"/>
                  <a:gd name="T34" fmla="*/ 209758 w 244"/>
                  <a:gd name="T35" fmla="*/ 1744 h 264"/>
                  <a:gd name="T36" fmla="*/ 250357 w 244"/>
                  <a:gd name="T37" fmla="*/ 0 h 264"/>
                  <a:gd name="T38" fmla="*/ 412750 w 244"/>
                  <a:gd name="T39" fmla="*/ 113350 h 264"/>
                  <a:gd name="T40" fmla="*/ 174235 w 244"/>
                  <a:gd name="T41" fmla="*/ 460375 h 264"/>
                  <a:gd name="T42" fmla="*/ 0 w 244"/>
                  <a:gd name="T43" fmla="*/ 343537 h 26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244" h="264">
                    <a:moveTo>
                      <a:pt x="0" y="197"/>
                    </a:moveTo>
                    <a:lnTo>
                      <a:pt x="2" y="186"/>
                    </a:lnTo>
                    <a:lnTo>
                      <a:pt x="6" y="170"/>
                    </a:lnTo>
                    <a:lnTo>
                      <a:pt x="19" y="158"/>
                    </a:lnTo>
                    <a:lnTo>
                      <a:pt x="34" y="155"/>
                    </a:lnTo>
                    <a:lnTo>
                      <a:pt x="31" y="139"/>
                    </a:lnTo>
                    <a:lnTo>
                      <a:pt x="35" y="126"/>
                    </a:lnTo>
                    <a:lnTo>
                      <a:pt x="46" y="118"/>
                    </a:lnTo>
                    <a:lnTo>
                      <a:pt x="62" y="120"/>
                    </a:lnTo>
                    <a:lnTo>
                      <a:pt x="55" y="103"/>
                    </a:lnTo>
                    <a:lnTo>
                      <a:pt x="67" y="87"/>
                    </a:lnTo>
                    <a:lnTo>
                      <a:pt x="83" y="82"/>
                    </a:lnTo>
                    <a:lnTo>
                      <a:pt x="85" y="64"/>
                    </a:lnTo>
                    <a:lnTo>
                      <a:pt x="91" y="54"/>
                    </a:lnTo>
                    <a:lnTo>
                      <a:pt x="100" y="49"/>
                    </a:lnTo>
                    <a:lnTo>
                      <a:pt x="115" y="45"/>
                    </a:lnTo>
                    <a:lnTo>
                      <a:pt x="113" y="27"/>
                    </a:lnTo>
                    <a:lnTo>
                      <a:pt x="124" y="1"/>
                    </a:lnTo>
                    <a:lnTo>
                      <a:pt x="148" y="0"/>
                    </a:lnTo>
                    <a:lnTo>
                      <a:pt x="244" y="65"/>
                    </a:lnTo>
                    <a:lnTo>
                      <a:pt x="103" y="264"/>
                    </a:lnTo>
                    <a:lnTo>
                      <a:pt x="0" y="197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413" name="Freeform 365"/>
              <p:cNvSpPr>
                <a:spLocks/>
              </p:cNvSpPr>
              <p:nvPr/>
            </p:nvSpPr>
            <p:spPr bwMode="auto">
              <a:xfrm rot="-5400000">
                <a:off x="2429755" y="2672435"/>
                <a:ext cx="513458" cy="443057"/>
              </a:xfrm>
              <a:custGeom>
                <a:avLst/>
                <a:gdLst>
                  <a:gd name="T0" fmla="*/ 0 w 324"/>
                  <a:gd name="T1" fmla="*/ 150227 h 279"/>
                  <a:gd name="T2" fmla="*/ 101424 w 324"/>
                  <a:gd name="T3" fmla="*/ 0 h 279"/>
                  <a:gd name="T4" fmla="*/ 547688 w 324"/>
                  <a:gd name="T5" fmla="*/ 338883 h 279"/>
                  <a:gd name="T6" fmla="*/ 451335 w 324"/>
                  <a:gd name="T7" fmla="*/ 487363 h 279"/>
                  <a:gd name="T8" fmla="*/ 0 w 324"/>
                  <a:gd name="T9" fmla="*/ 150227 h 2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4" h="279">
                    <a:moveTo>
                      <a:pt x="0" y="86"/>
                    </a:moveTo>
                    <a:lnTo>
                      <a:pt x="60" y="0"/>
                    </a:lnTo>
                    <a:lnTo>
                      <a:pt x="324" y="194"/>
                    </a:lnTo>
                    <a:lnTo>
                      <a:pt x="267" y="279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414" name="Line 366"/>
              <p:cNvSpPr>
                <a:spLocks noChangeShapeType="1"/>
              </p:cNvSpPr>
              <p:nvPr/>
            </p:nvSpPr>
            <p:spPr bwMode="auto">
              <a:xfrm rot="16200000" flipV="1">
                <a:off x="2531049" y="2980419"/>
                <a:ext cx="114597" cy="1515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15" name="Line 367"/>
              <p:cNvSpPr>
                <a:spLocks noChangeShapeType="1"/>
              </p:cNvSpPr>
              <p:nvPr/>
            </p:nvSpPr>
            <p:spPr bwMode="auto">
              <a:xfrm rot="16200000" flipV="1">
                <a:off x="2569292" y="2917144"/>
                <a:ext cx="114598" cy="1500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16" name="Line 368"/>
              <p:cNvSpPr>
                <a:spLocks noChangeShapeType="1"/>
              </p:cNvSpPr>
              <p:nvPr/>
            </p:nvSpPr>
            <p:spPr bwMode="auto">
              <a:xfrm rot="16200000" flipV="1">
                <a:off x="2617008" y="2847286"/>
                <a:ext cx="108644" cy="155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17" name="Line 369"/>
              <p:cNvSpPr>
                <a:spLocks noChangeShapeType="1"/>
              </p:cNvSpPr>
              <p:nvPr/>
            </p:nvSpPr>
            <p:spPr bwMode="auto">
              <a:xfrm rot="16200000" flipV="1">
                <a:off x="2662445" y="2792963"/>
                <a:ext cx="110133" cy="155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18" name="Line 370"/>
              <p:cNvSpPr>
                <a:spLocks noChangeShapeType="1"/>
              </p:cNvSpPr>
              <p:nvPr/>
            </p:nvSpPr>
            <p:spPr bwMode="auto">
              <a:xfrm rot="16200000" flipV="1">
                <a:off x="2708627" y="2739385"/>
                <a:ext cx="110133" cy="155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19" name="Line 371"/>
              <p:cNvSpPr>
                <a:spLocks noChangeShapeType="1"/>
              </p:cNvSpPr>
              <p:nvPr/>
            </p:nvSpPr>
            <p:spPr bwMode="auto">
              <a:xfrm rot="16200000" flipV="1">
                <a:off x="2754809" y="2675389"/>
                <a:ext cx="110133" cy="155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20" name="Freeform 372"/>
              <p:cNvSpPr>
                <a:spLocks/>
              </p:cNvSpPr>
              <p:nvPr/>
            </p:nvSpPr>
            <p:spPr bwMode="auto">
              <a:xfrm rot="-5400000">
                <a:off x="2904066" y="2681635"/>
                <a:ext cx="69949" cy="79375"/>
              </a:xfrm>
              <a:custGeom>
                <a:avLst/>
                <a:gdLst>
                  <a:gd name="T0" fmla="*/ 18653 w 44"/>
                  <a:gd name="T1" fmla="*/ 0 h 50"/>
                  <a:gd name="T2" fmla="*/ 0 w 44"/>
                  <a:gd name="T3" fmla="*/ 29686 h 50"/>
                  <a:gd name="T4" fmla="*/ 74612 w 44"/>
                  <a:gd name="T5" fmla="*/ 87312 h 5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4" h="50">
                    <a:moveTo>
                      <a:pt x="11" y="0"/>
                    </a:moveTo>
                    <a:lnTo>
                      <a:pt x="0" y="17"/>
                    </a:lnTo>
                    <a:lnTo>
                      <a:pt x="44" y="5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421" name="Line 373"/>
              <p:cNvSpPr>
                <a:spLocks noChangeShapeType="1"/>
              </p:cNvSpPr>
              <p:nvPr/>
            </p:nvSpPr>
            <p:spPr bwMode="auto">
              <a:xfrm rot="16200000" flipH="1">
                <a:off x="2919625" y="2680689"/>
                <a:ext cx="43160" cy="663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22" name="Freeform 374"/>
              <p:cNvSpPr>
                <a:spLocks/>
              </p:cNvSpPr>
              <p:nvPr/>
            </p:nvSpPr>
            <p:spPr bwMode="auto">
              <a:xfrm rot="-5400000">
                <a:off x="2818016" y="2465789"/>
                <a:ext cx="177105" cy="219364"/>
              </a:xfrm>
              <a:custGeom>
                <a:avLst/>
                <a:gdLst>
                  <a:gd name="T0" fmla="*/ 137855 w 111"/>
                  <a:gd name="T1" fmla="*/ 0 h 138"/>
                  <a:gd name="T2" fmla="*/ 188912 w 111"/>
                  <a:gd name="T3" fmla="*/ 36720 h 138"/>
                  <a:gd name="T4" fmla="*/ 59567 w 111"/>
                  <a:gd name="T5" fmla="*/ 237803 h 138"/>
                  <a:gd name="T6" fmla="*/ 39144 w 111"/>
                  <a:gd name="T7" fmla="*/ 241300 h 138"/>
                  <a:gd name="T8" fmla="*/ 0 w 111"/>
                  <a:gd name="T9" fmla="*/ 206329 h 138"/>
                  <a:gd name="T10" fmla="*/ 137855 w 111"/>
                  <a:gd name="T11" fmla="*/ 0 h 1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1" h="138">
                    <a:moveTo>
                      <a:pt x="81" y="0"/>
                    </a:moveTo>
                    <a:lnTo>
                      <a:pt x="111" y="21"/>
                    </a:lnTo>
                    <a:lnTo>
                      <a:pt x="35" y="136"/>
                    </a:lnTo>
                    <a:lnTo>
                      <a:pt x="23" y="138"/>
                    </a:lnTo>
                    <a:lnTo>
                      <a:pt x="0" y="118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423" name="Freeform 375"/>
              <p:cNvSpPr>
                <a:spLocks/>
              </p:cNvSpPr>
              <p:nvPr/>
            </p:nvSpPr>
            <p:spPr bwMode="auto">
              <a:xfrm rot="-5400000">
                <a:off x="2742655" y="2464302"/>
                <a:ext cx="55066" cy="76488"/>
              </a:xfrm>
              <a:custGeom>
                <a:avLst/>
                <a:gdLst>
                  <a:gd name="T0" fmla="*/ 0 w 35"/>
                  <a:gd name="T1" fmla="*/ 50833 h 48"/>
                  <a:gd name="T2" fmla="*/ 43633 w 35"/>
                  <a:gd name="T3" fmla="*/ 0 h 48"/>
                  <a:gd name="T4" fmla="*/ 58737 w 35"/>
                  <a:gd name="T5" fmla="*/ 36810 h 48"/>
                  <a:gd name="T6" fmla="*/ 53702 w 35"/>
                  <a:gd name="T7" fmla="*/ 84137 h 48"/>
                  <a:gd name="T8" fmla="*/ 0 w 35"/>
                  <a:gd name="T9" fmla="*/ 50833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" h="48">
                    <a:moveTo>
                      <a:pt x="0" y="29"/>
                    </a:moveTo>
                    <a:lnTo>
                      <a:pt x="26" y="0"/>
                    </a:lnTo>
                    <a:lnTo>
                      <a:pt x="35" y="21"/>
                    </a:lnTo>
                    <a:lnTo>
                      <a:pt x="32" y="48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424" name="Freeform 376"/>
              <p:cNvSpPr>
                <a:spLocks/>
              </p:cNvSpPr>
              <p:nvPr/>
            </p:nvSpPr>
            <p:spPr bwMode="auto">
              <a:xfrm rot="-5400000">
                <a:off x="2062803" y="2619691"/>
                <a:ext cx="824508" cy="591705"/>
              </a:xfrm>
              <a:custGeom>
                <a:avLst/>
                <a:gdLst>
                  <a:gd name="T0" fmla="*/ 25418 w 519"/>
                  <a:gd name="T1" fmla="*/ 0 h 372"/>
                  <a:gd name="T2" fmla="*/ 0 w 519"/>
                  <a:gd name="T3" fmla="*/ 40242 h 372"/>
                  <a:gd name="T4" fmla="*/ 838806 w 519"/>
                  <a:gd name="T5" fmla="*/ 650875 h 372"/>
                  <a:gd name="T6" fmla="*/ 879475 w 519"/>
                  <a:gd name="T7" fmla="*/ 587887 h 372"/>
                  <a:gd name="T8" fmla="*/ 66088 w 519"/>
                  <a:gd name="T9" fmla="*/ 8748 h 372"/>
                  <a:gd name="T10" fmla="*/ 25418 w 519"/>
                  <a:gd name="T11" fmla="*/ 0 h 3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9" h="372">
                    <a:moveTo>
                      <a:pt x="15" y="0"/>
                    </a:moveTo>
                    <a:lnTo>
                      <a:pt x="0" y="23"/>
                    </a:lnTo>
                    <a:lnTo>
                      <a:pt x="495" y="372"/>
                    </a:lnTo>
                    <a:lnTo>
                      <a:pt x="519" y="336"/>
                    </a:lnTo>
                    <a:lnTo>
                      <a:pt x="39" y="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425" name="Freeform 377"/>
              <p:cNvSpPr>
                <a:spLocks/>
              </p:cNvSpPr>
              <p:nvPr/>
            </p:nvSpPr>
            <p:spPr bwMode="auto">
              <a:xfrm rot="-5400000">
                <a:off x="2178709" y="3332713"/>
                <a:ext cx="32742" cy="28864"/>
              </a:xfrm>
              <a:custGeom>
                <a:avLst/>
                <a:gdLst>
                  <a:gd name="T0" fmla="*/ 34925 w 21"/>
                  <a:gd name="T1" fmla="*/ 0 h 18"/>
                  <a:gd name="T2" fmla="*/ 14968 w 21"/>
                  <a:gd name="T3" fmla="*/ 31750 h 18"/>
                  <a:gd name="T4" fmla="*/ 0 w 21"/>
                  <a:gd name="T5" fmla="*/ 15875 h 18"/>
                  <a:gd name="T6" fmla="*/ 34925 w 21"/>
                  <a:gd name="T7" fmla="*/ 0 h 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" h="18">
                    <a:moveTo>
                      <a:pt x="21" y="0"/>
                    </a:moveTo>
                    <a:lnTo>
                      <a:pt x="9" y="18"/>
                    </a:lnTo>
                    <a:lnTo>
                      <a:pt x="0" y="9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426" name="Freeform 378"/>
              <p:cNvSpPr>
                <a:spLocks/>
              </p:cNvSpPr>
              <p:nvPr/>
            </p:nvSpPr>
            <p:spPr bwMode="auto">
              <a:xfrm rot="-5400000">
                <a:off x="2338925" y="3239876"/>
                <a:ext cx="555129" cy="802409"/>
              </a:xfrm>
              <a:custGeom>
                <a:avLst/>
                <a:gdLst>
                  <a:gd name="T0" fmla="*/ 592138 w 349"/>
                  <a:gd name="T1" fmla="*/ 10466 h 506"/>
                  <a:gd name="T2" fmla="*/ 571778 w 349"/>
                  <a:gd name="T3" fmla="*/ 0 h 506"/>
                  <a:gd name="T4" fmla="*/ 0 w 349"/>
                  <a:gd name="T5" fmla="*/ 868695 h 506"/>
                  <a:gd name="T6" fmla="*/ 15270 w 349"/>
                  <a:gd name="T7" fmla="*/ 882650 h 506"/>
                  <a:gd name="T8" fmla="*/ 592138 w 349"/>
                  <a:gd name="T9" fmla="*/ 10466 h 5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9" h="506">
                    <a:moveTo>
                      <a:pt x="349" y="6"/>
                    </a:moveTo>
                    <a:lnTo>
                      <a:pt x="337" y="0"/>
                    </a:lnTo>
                    <a:lnTo>
                      <a:pt x="0" y="498"/>
                    </a:lnTo>
                    <a:lnTo>
                      <a:pt x="9" y="506"/>
                    </a:lnTo>
                    <a:lnTo>
                      <a:pt x="349" y="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427" name="Line 379"/>
              <p:cNvSpPr>
                <a:spLocks noChangeShapeType="1"/>
              </p:cNvSpPr>
              <p:nvPr/>
            </p:nvSpPr>
            <p:spPr bwMode="auto">
              <a:xfrm rot="-5400000">
                <a:off x="2609522" y="3423296"/>
                <a:ext cx="221753" cy="1587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28" name="Line 380"/>
              <p:cNvSpPr>
                <a:spLocks noChangeShapeType="1"/>
              </p:cNvSpPr>
              <p:nvPr/>
            </p:nvSpPr>
            <p:spPr bwMode="auto">
              <a:xfrm rot="-5400000">
                <a:off x="2591504" y="3406180"/>
                <a:ext cx="220266" cy="1587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29" name="Freeform 381"/>
              <p:cNvSpPr>
                <a:spLocks/>
              </p:cNvSpPr>
              <p:nvPr/>
            </p:nvSpPr>
            <p:spPr bwMode="auto">
              <a:xfrm rot="-5400000">
                <a:off x="2734019" y="3330639"/>
                <a:ext cx="101203" cy="134215"/>
              </a:xfrm>
              <a:custGeom>
                <a:avLst/>
                <a:gdLst>
                  <a:gd name="T0" fmla="*/ 0 w 64"/>
                  <a:gd name="T1" fmla="*/ 131819 h 84"/>
                  <a:gd name="T2" fmla="*/ 21927 w 64"/>
                  <a:gd name="T3" fmla="*/ 147637 h 84"/>
                  <a:gd name="T4" fmla="*/ 107950 w 64"/>
                  <a:gd name="T5" fmla="*/ 15818 h 84"/>
                  <a:gd name="T6" fmla="*/ 91083 w 64"/>
                  <a:gd name="T7" fmla="*/ 0 h 8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4" h="84">
                    <a:moveTo>
                      <a:pt x="0" y="75"/>
                    </a:moveTo>
                    <a:lnTo>
                      <a:pt x="13" y="84"/>
                    </a:lnTo>
                    <a:lnTo>
                      <a:pt x="64" y="9"/>
                    </a:lnTo>
                    <a:lnTo>
                      <a:pt x="54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430" name="Line 382"/>
              <p:cNvSpPr>
                <a:spLocks noChangeShapeType="1"/>
              </p:cNvSpPr>
              <p:nvPr/>
            </p:nvSpPr>
            <p:spPr bwMode="auto">
              <a:xfrm rot="-5400000" flipH="1" flipV="1">
                <a:off x="2523562" y="3333457"/>
                <a:ext cx="180082" cy="124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31" name="Line 383"/>
              <p:cNvSpPr>
                <a:spLocks noChangeShapeType="1"/>
              </p:cNvSpPr>
              <p:nvPr/>
            </p:nvSpPr>
            <p:spPr bwMode="auto">
              <a:xfrm rot="-5400000" flipH="1" flipV="1">
                <a:off x="2455710" y="3300692"/>
                <a:ext cx="181570" cy="12267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32" name="Line 384"/>
              <p:cNvSpPr>
                <a:spLocks noChangeShapeType="1"/>
              </p:cNvSpPr>
              <p:nvPr/>
            </p:nvSpPr>
            <p:spPr bwMode="auto">
              <a:xfrm rot="-5400000" flipH="1" flipV="1">
                <a:off x="2393653" y="3253068"/>
                <a:ext cx="181570" cy="1226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33" name="Line 385"/>
              <p:cNvSpPr>
                <a:spLocks noChangeShapeType="1"/>
              </p:cNvSpPr>
              <p:nvPr/>
            </p:nvSpPr>
            <p:spPr bwMode="auto">
              <a:xfrm rot="-5400000" flipH="1" flipV="1">
                <a:off x="2333761" y="3204721"/>
                <a:ext cx="181570" cy="124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34" name="Freeform 386"/>
              <p:cNvSpPr>
                <a:spLocks/>
              </p:cNvSpPr>
              <p:nvPr/>
            </p:nvSpPr>
            <p:spPr bwMode="auto">
              <a:xfrm rot="-5400000">
                <a:off x="2696067" y="3094882"/>
                <a:ext cx="319981" cy="381000"/>
              </a:xfrm>
              <a:custGeom>
                <a:avLst/>
                <a:gdLst>
                  <a:gd name="T0" fmla="*/ 341313 w 201"/>
                  <a:gd name="T1" fmla="*/ 66358 h 240"/>
                  <a:gd name="T2" fmla="*/ 237730 w 201"/>
                  <a:gd name="T3" fmla="*/ 0 h 240"/>
                  <a:gd name="T4" fmla="*/ 0 w 201"/>
                  <a:gd name="T5" fmla="*/ 350996 h 240"/>
                  <a:gd name="T6" fmla="*/ 96790 w 201"/>
                  <a:gd name="T7" fmla="*/ 419100 h 24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1" h="240">
                    <a:moveTo>
                      <a:pt x="201" y="38"/>
                    </a:moveTo>
                    <a:lnTo>
                      <a:pt x="140" y="0"/>
                    </a:lnTo>
                    <a:lnTo>
                      <a:pt x="0" y="201"/>
                    </a:lnTo>
                    <a:lnTo>
                      <a:pt x="57" y="24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435" name="Line 387"/>
              <p:cNvSpPr>
                <a:spLocks noChangeShapeType="1"/>
              </p:cNvSpPr>
              <p:nvPr/>
            </p:nvSpPr>
            <p:spPr bwMode="auto">
              <a:xfrm rot="-5400000">
                <a:off x="2772330" y="3224588"/>
                <a:ext cx="96738" cy="620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36" name="Line 388"/>
              <p:cNvSpPr>
                <a:spLocks noChangeShapeType="1"/>
              </p:cNvSpPr>
              <p:nvPr/>
            </p:nvSpPr>
            <p:spPr bwMode="auto">
              <a:xfrm rot="-5400000">
                <a:off x="2861604" y="3306962"/>
                <a:ext cx="62508" cy="476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37" name="Line 389"/>
              <p:cNvSpPr>
                <a:spLocks noChangeShapeType="1"/>
              </p:cNvSpPr>
              <p:nvPr/>
            </p:nvSpPr>
            <p:spPr bwMode="auto">
              <a:xfrm rot="16200000" flipH="1">
                <a:off x="2805772" y="3147400"/>
                <a:ext cx="175617" cy="2655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38" name="Line 390"/>
              <p:cNvSpPr>
                <a:spLocks noChangeShapeType="1"/>
              </p:cNvSpPr>
              <p:nvPr/>
            </p:nvSpPr>
            <p:spPr bwMode="auto">
              <a:xfrm rot="-5400000">
                <a:off x="3025406" y="3354000"/>
                <a:ext cx="14883" cy="1010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39" name="Line 391"/>
              <p:cNvSpPr>
                <a:spLocks noChangeShapeType="1"/>
              </p:cNvSpPr>
              <p:nvPr/>
            </p:nvSpPr>
            <p:spPr bwMode="auto">
              <a:xfrm rot="-5400000">
                <a:off x="2954487" y="3303556"/>
                <a:ext cx="28277" cy="2020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40" name="Line 392"/>
              <p:cNvSpPr>
                <a:spLocks noChangeShapeType="1"/>
              </p:cNvSpPr>
              <p:nvPr/>
            </p:nvSpPr>
            <p:spPr bwMode="auto">
              <a:xfrm rot="-5400000">
                <a:off x="2897504" y="3262538"/>
                <a:ext cx="26789" cy="14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41" name="Line 393"/>
              <p:cNvSpPr>
                <a:spLocks noChangeShapeType="1"/>
              </p:cNvSpPr>
              <p:nvPr/>
            </p:nvSpPr>
            <p:spPr bwMode="auto">
              <a:xfrm rot="-5400000">
                <a:off x="2766783" y="3172587"/>
                <a:ext cx="34230" cy="2020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42" name="Line 394"/>
              <p:cNvSpPr>
                <a:spLocks noChangeShapeType="1"/>
              </p:cNvSpPr>
              <p:nvPr/>
            </p:nvSpPr>
            <p:spPr bwMode="auto">
              <a:xfrm rot="-5400000" flipH="1" flipV="1">
                <a:off x="2963777" y="3150444"/>
                <a:ext cx="177106" cy="127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43" name="Line 395"/>
              <p:cNvSpPr>
                <a:spLocks noChangeShapeType="1"/>
              </p:cNvSpPr>
              <p:nvPr/>
            </p:nvSpPr>
            <p:spPr bwMode="auto">
              <a:xfrm rot="-5400000" flipH="1" flipV="1">
                <a:off x="2898135" y="3111004"/>
                <a:ext cx="175617" cy="127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44" name="Line 396"/>
              <p:cNvSpPr>
                <a:spLocks noChangeShapeType="1"/>
              </p:cNvSpPr>
              <p:nvPr/>
            </p:nvSpPr>
            <p:spPr bwMode="auto">
              <a:xfrm rot="-5400000" flipH="1" flipV="1">
                <a:off x="2833192" y="3063379"/>
                <a:ext cx="175617" cy="127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45" name="Line 397"/>
              <p:cNvSpPr>
                <a:spLocks noChangeShapeType="1"/>
              </p:cNvSpPr>
              <p:nvPr/>
            </p:nvSpPr>
            <p:spPr bwMode="auto">
              <a:xfrm rot="-5400000" flipH="1" flipV="1">
                <a:off x="2768249" y="3020220"/>
                <a:ext cx="175617" cy="127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46" name="Line 398"/>
              <p:cNvSpPr>
                <a:spLocks noChangeShapeType="1"/>
              </p:cNvSpPr>
              <p:nvPr/>
            </p:nvSpPr>
            <p:spPr bwMode="auto">
              <a:xfrm rot="-5400000">
                <a:off x="2848571" y="2957305"/>
                <a:ext cx="17859" cy="57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47" name="Line 399"/>
              <p:cNvSpPr>
                <a:spLocks noChangeShapeType="1"/>
              </p:cNvSpPr>
              <p:nvPr/>
            </p:nvSpPr>
            <p:spPr bwMode="auto">
              <a:xfrm rot="-5400000">
                <a:off x="2842843" y="3244725"/>
                <a:ext cx="14883" cy="1125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48" name="Line 400"/>
              <p:cNvSpPr>
                <a:spLocks noChangeShapeType="1"/>
              </p:cNvSpPr>
              <p:nvPr/>
            </p:nvSpPr>
            <p:spPr bwMode="auto">
              <a:xfrm rot="16200000" flipV="1">
                <a:off x="2790167" y="3281481"/>
                <a:ext cx="110133" cy="360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49" name="Line 401"/>
              <p:cNvSpPr>
                <a:spLocks noChangeShapeType="1"/>
              </p:cNvSpPr>
              <p:nvPr/>
            </p:nvSpPr>
            <p:spPr bwMode="auto">
              <a:xfrm rot="-5400000">
                <a:off x="3125098" y="2944023"/>
                <a:ext cx="150317" cy="1082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50" name="Line 402"/>
              <p:cNvSpPr>
                <a:spLocks noChangeShapeType="1"/>
              </p:cNvSpPr>
              <p:nvPr/>
            </p:nvSpPr>
            <p:spPr bwMode="auto">
              <a:xfrm rot="-5400000">
                <a:off x="3064485" y="2897887"/>
                <a:ext cx="150316" cy="1082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51" name="Line 403"/>
              <p:cNvSpPr>
                <a:spLocks noChangeShapeType="1"/>
              </p:cNvSpPr>
              <p:nvPr/>
            </p:nvSpPr>
            <p:spPr bwMode="auto">
              <a:xfrm rot="-5400000">
                <a:off x="3004593" y="2856937"/>
                <a:ext cx="150316" cy="10679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52" name="Line 404"/>
              <p:cNvSpPr>
                <a:spLocks noChangeShapeType="1"/>
              </p:cNvSpPr>
              <p:nvPr/>
            </p:nvSpPr>
            <p:spPr bwMode="auto">
              <a:xfrm rot="-5400000">
                <a:off x="2938905" y="2816010"/>
                <a:ext cx="151805" cy="10679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53" name="Line 405"/>
              <p:cNvSpPr>
                <a:spLocks noChangeShapeType="1"/>
              </p:cNvSpPr>
              <p:nvPr/>
            </p:nvSpPr>
            <p:spPr bwMode="auto">
              <a:xfrm rot="-5400000">
                <a:off x="2892453" y="2885282"/>
                <a:ext cx="26789" cy="158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54" name="Line 406"/>
              <p:cNvSpPr>
                <a:spLocks noChangeShapeType="1"/>
              </p:cNvSpPr>
              <p:nvPr/>
            </p:nvSpPr>
            <p:spPr bwMode="auto">
              <a:xfrm rot="-5400000">
                <a:off x="3205014" y="3101782"/>
                <a:ext cx="19348" cy="129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55" name="Line 407"/>
              <p:cNvSpPr>
                <a:spLocks noChangeShapeType="1"/>
              </p:cNvSpPr>
              <p:nvPr/>
            </p:nvSpPr>
            <p:spPr bwMode="auto">
              <a:xfrm rot="-5400000">
                <a:off x="3317514" y="2951487"/>
                <a:ext cx="23813" cy="14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56" name="Line 408"/>
              <p:cNvSpPr>
                <a:spLocks noChangeShapeType="1"/>
              </p:cNvSpPr>
              <p:nvPr/>
            </p:nvSpPr>
            <p:spPr bwMode="auto">
              <a:xfrm rot="-5400000">
                <a:off x="3000715" y="2727502"/>
                <a:ext cx="25300" cy="14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57" name="Freeform 409"/>
              <p:cNvSpPr>
                <a:spLocks/>
              </p:cNvSpPr>
              <p:nvPr/>
            </p:nvSpPr>
            <p:spPr bwMode="auto">
              <a:xfrm rot="-5400000">
                <a:off x="3078601" y="2614436"/>
                <a:ext cx="266402" cy="350694"/>
              </a:xfrm>
              <a:custGeom>
                <a:avLst/>
                <a:gdLst>
                  <a:gd name="T0" fmla="*/ 236802 w 168"/>
                  <a:gd name="T1" fmla="*/ 0 h 221"/>
                  <a:gd name="T2" fmla="*/ 0 w 168"/>
                  <a:gd name="T3" fmla="*/ 349107 h 221"/>
                  <a:gd name="T4" fmla="*/ 50743 w 168"/>
                  <a:gd name="T5" fmla="*/ 385763 h 221"/>
                  <a:gd name="T6" fmla="*/ 284162 w 168"/>
                  <a:gd name="T7" fmla="*/ 41893 h 221"/>
                  <a:gd name="T8" fmla="*/ 236802 w 168"/>
                  <a:gd name="T9" fmla="*/ 0 h 2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8" h="221">
                    <a:moveTo>
                      <a:pt x="140" y="0"/>
                    </a:moveTo>
                    <a:lnTo>
                      <a:pt x="0" y="200"/>
                    </a:lnTo>
                    <a:lnTo>
                      <a:pt x="30" y="221"/>
                    </a:lnTo>
                    <a:lnTo>
                      <a:pt x="168" y="24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458" name="Freeform 410"/>
              <p:cNvSpPr>
                <a:spLocks/>
              </p:cNvSpPr>
              <p:nvPr/>
            </p:nvSpPr>
            <p:spPr bwMode="auto">
              <a:xfrm rot="-5400000">
                <a:off x="3429316" y="2890604"/>
                <a:ext cx="169664" cy="213591"/>
              </a:xfrm>
              <a:custGeom>
                <a:avLst/>
                <a:gdLst>
                  <a:gd name="T0" fmla="*/ 130234 w 107"/>
                  <a:gd name="T1" fmla="*/ 0 h 135"/>
                  <a:gd name="T2" fmla="*/ 0 w 107"/>
                  <a:gd name="T3" fmla="*/ 200143 h 135"/>
                  <a:gd name="T4" fmla="*/ 54123 w 107"/>
                  <a:gd name="T5" fmla="*/ 234950 h 135"/>
                  <a:gd name="T6" fmla="*/ 177592 w 107"/>
                  <a:gd name="T7" fmla="*/ 52211 h 135"/>
                  <a:gd name="T8" fmla="*/ 180975 w 107"/>
                  <a:gd name="T9" fmla="*/ 31327 h 135"/>
                  <a:gd name="T10" fmla="*/ 130234 w 107"/>
                  <a:gd name="T11" fmla="*/ 0 h 1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7" h="135">
                    <a:moveTo>
                      <a:pt x="77" y="0"/>
                    </a:moveTo>
                    <a:lnTo>
                      <a:pt x="0" y="115"/>
                    </a:lnTo>
                    <a:lnTo>
                      <a:pt x="32" y="135"/>
                    </a:lnTo>
                    <a:lnTo>
                      <a:pt x="105" y="30"/>
                    </a:lnTo>
                    <a:lnTo>
                      <a:pt x="107" y="1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459" name="Freeform 411"/>
              <p:cNvSpPr>
                <a:spLocks/>
              </p:cNvSpPr>
              <p:nvPr/>
            </p:nvSpPr>
            <p:spPr bwMode="auto">
              <a:xfrm rot="-5400000">
                <a:off x="3590773" y="3053413"/>
                <a:ext cx="86320" cy="60614"/>
              </a:xfrm>
              <a:custGeom>
                <a:avLst/>
                <a:gdLst>
                  <a:gd name="T0" fmla="*/ 35156 w 55"/>
                  <a:gd name="T1" fmla="*/ 0 h 38"/>
                  <a:gd name="T2" fmla="*/ 0 w 55"/>
                  <a:gd name="T3" fmla="*/ 66675 h 38"/>
                  <a:gd name="T4" fmla="*/ 56919 w 55"/>
                  <a:gd name="T5" fmla="*/ 63166 h 38"/>
                  <a:gd name="T6" fmla="*/ 92075 w 55"/>
                  <a:gd name="T7" fmla="*/ 36847 h 38"/>
                  <a:gd name="T8" fmla="*/ 35156 w 55"/>
                  <a:gd name="T9" fmla="*/ 0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38">
                    <a:moveTo>
                      <a:pt x="21" y="0"/>
                    </a:moveTo>
                    <a:lnTo>
                      <a:pt x="0" y="38"/>
                    </a:lnTo>
                    <a:lnTo>
                      <a:pt x="34" y="36"/>
                    </a:lnTo>
                    <a:lnTo>
                      <a:pt x="55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460" name="Freeform 412"/>
              <p:cNvSpPr>
                <a:spLocks/>
              </p:cNvSpPr>
              <p:nvPr/>
            </p:nvSpPr>
            <p:spPr bwMode="auto">
              <a:xfrm rot="-5400000">
                <a:off x="2948398" y="3214485"/>
                <a:ext cx="811113" cy="606136"/>
              </a:xfrm>
              <a:custGeom>
                <a:avLst/>
                <a:gdLst>
                  <a:gd name="T0" fmla="*/ 25397 w 511"/>
                  <a:gd name="T1" fmla="*/ 0 h 382"/>
                  <a:gd name="T2" fmla="*/ 865187 w 511"/>
                  <a:gd name="T3" fmla="*/ 602170 h 382"/>
                  <a:gd name="T4" fmla="*/ 829631 w 511"/>
                  <a:gd name="T5" fmla="*/ 666750 h 382"/>
                  <a:gd name="T6" fmla="*/ 16931 w 511"/>
                  <a:gd name="T7" fmla="*/ 90762 h 382"/>
                  <a:gd name="T8" fmla="*/ 0 w 511"/>
                  <a:gd name="T9" fmla="*/ 48872 h 382"/>
                  <a:gd name="T10" fmla="*/ 25397 w 511"/>
                  <a:gd name="T11" fmla="*/ 0 h 3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1" h="382">
                    <a:moveTo>
                      <a:pt x="15" y="0"/>
                    </a:moveTo>
                    <a:lnTo>
                      <a:pt x="511" y="345"/>
                    </a:lnTo>
                    <a:lnTo>
                      <a:pt x="490" y="382"/>
                    </a:lnTo>
                    <a:lnTo>
                      <a:pt x="10" y="52"/>
                    </a:lnTo>
                    <a:lnTo>
                      <a:pt x="0" y="28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461" name="Freeform 413"/>
              <p:cNvSpPr>
                <a:spLocks/>
              </p:cNvSpPr>
              <p:nvPr/>
            </p:nvSpPr>
            <p:spPr bwMode="auto">
              <a:xfrm rot="-5400000">
                <a:off x="3040378" y="3895644"/>
                <a:ext cx="26789" cy="51955"/>
              </a:xfrm>
              <a:custGeom>
                <a:avLst/>
                <a:gdLst>
                  <a:gd name="T0" fmla="*/ 10085 w 17"/>
                  <a:gd name="T1" fmla="*/ 0 h 33"/>
                  <a:gd name="T2" fmla="*/ 28575 w 17"/>
                  <a:gd name="T3" fmla="*/ 10391 h 33"/>
                  <a:gd name="T4" fmla="*/ 5043 w 17"/>
                  <a:gd name="T5" fmla="*/ 57150 h 33"/>
                  <a:gd name="T6" fmla="*/ 0 w 17"/>
                  <a:gd name="T7" fmla="*/ 20782 h 33"/>
                  <a:gd name="T8" fmla="*/ 10085 w 17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" h="33">
                    <a:moveTo>
                      <a:pt x="6" y="0"/>
                    </a:moveTo>
                    <a:lnTo>
                      <a:pt x="17" y="6"/>
                    </a:lnTo>
                    <a:lnTo>
                      <a:pt x="3" y="33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462" name="Freeform 414"/>
              <p:cNvSpPr>
                <a:spLocks/>
              </p:cNvSpPr>
              <p:nvPr/>
            </p:nvSpPr>
            <p:spPr bwMode="auto">
              <a:xfrm rot="-5400000">
                <a:off x="3026217" y="3476265"/>
                <a:ext cx="199430" cy="167409"/>
              </a:xfrm>
              <a:custGeom>
                <a:avLst/>
                <a:gdLst>
                  <a:gd name="T0" fmla="*/ 0 w 125"/>
                  <a:gd name="T1" fmla="*/ 99024 h 106"/>
                  <a:gd name="T2" fmla="*/ 30632 w 125"/>
                  <a:gd name="T3" fmla="*/ 119871 h 106"/>
                  <a:gd name="T4" fmla="*/ 13614 w 125"/>
                  <a:gd name="T5" fmla="*/ 145930 h 106"/>
                  <a:gd name="T6" fmla="*/ 71476 w 125"/>
                  <a:gd name="T7" fmla="*/ 184150 h 106"/>
                  <a:gd name="T8" fmla="*/ 194005 w 125"/>
                  <a:gd name="T9" fmla="*/ 0 h 106"/>
                  <a:gd name="T10" fmla="*/ 212725 w 125"/>
                  <a:gd name="T11" fmla="*/ 10424 h 106"/>
                  <a:gd name="T12" fmla="*/ 202514 w 125"/>
                  <a:gd name="T13" fmla="*/ 41694 h 10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5" h="106">
                    <a:moveTo>
                      <a:pt x="0" y="57"/>
                    </a:moveTo>
                    <a:lnTo>
                      <a:pt x="18" y="69"/>
                    </a:lnTo>
                    <a:lnTo>
                      <a:pt x="8" y="84"/>
                    </a:lnTo>
                    <a:lnTo>
                      <a:pt x="42" y="106"/>
                    </a:lnTo>
                    <a:lnTo>
                      <a:pt x="114" y="0"/>
                    </a:lnTo>
                    <a:lnTo>
                      <a:pt x="125" y="6"/>
                    </a:lnTo>
                    <a:lnTo>
                      <a:pt x="119" y="2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463" name="Line 415"/>
              <p:cNvSpPr>
                <a:spLocks noChangeShapeType="1"/>
              </p:cNvSpPr>
              <p:nvPr/>
            </p:nvSpPr>
            <p:spPr bwMode="auto">
              <a:xfrm rot="16200000" flipH="1">
                <a:off x="3120769" y="3378557"/>
                <a:ext cx="102691" cy="1529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64" name="Line 416"/>
              <p:cNvSpPr>
                <a:spLocks noChangeShapeType="1"/>
              </p:cNvSpPr>
              <p:nvPr/>
            </p:nvSpPr>
            <p:spPr bwMode="auto">
              <a:xfrm rot="16200000" flipH="1">
                <a:off x="3166273" y="3310908"/>
                <a:ext cx="99715" cy="1573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65" name="Line 417"/>
              <p:cNvSpPr>
                <a:spLocks noChangeShapeType="1"/>
              </p:cNvSpPr>
              <p:nvPr/>
            </p:nvSpPr>
            <p:spPr bwMode="auto">
              <a:xfrm rot="16200000" flipH="1">
                <a:off x="3205984" y="3253564"/>
                <a:ext cx="98227" cy="1544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66" name="Line 418"/>
              <p:cNvSpPr>
                <a:spLocks noChangeShapeType="1"/>
              </p:cNvSpPr>
              <p:nvPr/>
            </p:nvSpPr>
            <p:spPr bwMode="auto">
              <a:xfrm rot="16200000" flipH="1">
                <a:off x="3248445" y="3190402"/>
                <a:ext cx="105668" cy="16019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67" name="Line 419"/>
              <p:cNvSpPr>
                <a:spLocks noChangeShapeType="1"/>
              </p:cNvSpPr>
              <p:nvPr/>
            </p:nvSpPr>
            <p:spPr bwMode="auto">
              <a:xfrm rot="16200000" flipH="1">
                <a:off x="3287434" y="3136621"/>
                <a:ext cx="104180" cy="14720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68" name="Line 420"/>
              <p:cNvSpPr>
                <a:spLocks noChangeShapeType="1"/>
              </p:cNvSpPr>
              <p:nvPr/>
            </p:nvSpPr>
            <p:spPr bwMode="auto">
              <a:xfrm rot="16200000" flipH="1">
                <a:off x="3329962" y="3067529"/>
                <a:ext cx="107156" cy="1544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69" name="Freeform 421"/>
              <p:cNvSpPr>
                <a:spLocks/>
              </p:cNvSpPr>
              <p:nvPr/>
            </p:nvSpPr>
            <p:spPr bwMode="auto">
              <a:xfrm rot="-5400000">
                <a:off x="3331946" y="2992888"/>
                <a:ext cx="71438" cy="44739"/>
              </a:xfrm>
              <a:custGeom>
                <a:avLst/>
                <a:gdLst>
                  <a:gd name="T0" fmla="*/ 0 w 45"/>
                  <a:gd name="T1" fmla="*/ 26364 h 28"/>
                  <a:gd name="T2" fmla="*/ 15240 w 45"/>
                  <a:gd name="T3" fmla="*/ 0 h 28"/>
                  <a:gd name="T4" fmla="*/ 76200 w 45"/>
                  <a:gd name="T5" fmla="*/ 49213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5" h="28">
                    <a:moveTo>
                      <a:pt x="0" y="15"/>
                    </a:moveTo>
                    <a:lnTo>
                      <a:pt x="9" y="0"/>
                    </a:lnTo>
                    <a:lnTo>
                      <a:pt x="45" y="28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470" name="Line 422"/>
              <p:cNvSpPr>
                <a:spLocks noChangeShapeType="1"/>
              </p:cNvSpPr>
              <p:nvPr/>
            </p:nvSpPr>
            <p:spPr bwMode="auto">
              <a:xfrm rot="-5400000" flipH="1" flipV="1">
                <a:off x="2944385" y="3612578"/>
                <a:ext cx="171152" cy="1284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71" name="Line 423"/>
              <p:cNvSpPr>
                <a:spLocks noChangeShapeType="1"/>
              </p:cNvSpPr>
              <p:nvPr/>
            </p:nvSpPr>
            <p:spPr bwMode="auto">
              <a:xfrm rot="-5400000" flipH="1" flipV="1">
                <a:off x="2874931" y="3569508"/>
                <a:ext cx="183059" cy="1342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72" name="Line 424"/>
              <p:cNvSpPr>
                <a:spLocks noChangeShapeType="1"/>
              </p:cNvSpPr>
              <p:nvPr/>
            </p:nvSpPr>
            <p:spPr bwMode="auto">
              <a:xfrm rot="-5400000" flipH="1" flipV="1">
                <a:off x="2817272" y="3524881"/>
                <a:ext cx="178594" cy="1356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73" name="Line 425"/>
              <p:cNvSpPr>
                <a:spLocks noChangeShapeType="1"/>
              </p:cNvSpPr>
              <p:nvPr/>
            </p:nvSpPr>
            <p:spPr bwMode="auto">
              <a:xfrm rot="-5400000" flipH="1" flipV="1">
                <a:off x="2753727" y="3486097"/>
                <a:ext cx="181570" cy="1298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74" name="Freeform 426"/>
              <p:cNvSpPr>
                <a:spLocks/>
              </p:cNvSpPr>
              <p:nvPr/>
            </p:nvSpPr>
            <p:spPr bwMode="auto">
              <a:xfrm rot="-5400000">
                <a:off x="2466105" y="3020242"/>
                <a:ext cx="114598" cy="223693"/>
              </a:xfrm>
              <a:custGeom>
                <a:avLst/>
                <a:gdLst>
                  <a:gd name="T0" fmla="*/ 44142 w 72"/>
                  <a:gd name="T1" fmla="*/ 12216 h 141"/>
                  <a:gd name="T2" fmla="*/ 66212 w 72"/>
                  <a:gd name="T3" fmla="*/ 0 h 141"/>
                  <a:gd name="T4" fmla="*/ 122238 w 72"/>
                  <a:gd name="T5" fmla="*/ 33157 h 141"/>
                  <a:gd name="T6" fmla="*/ 0 w 72"/>
                  <a:gd name="T7" fmla="*/ 214650 h 141"/>
                  <a:gd name="T8" fmla="*/ 40746 w 72"/>
                  <a:gd name="T9" fmla="*/ 246062 h 141"/>
                  <a:gd name="T10" fmla="*/ 56026 w 72"/>
                  <a:gd name="T11" fmla="*/ 221630 h 1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2" h="141">
                    <a:moveTo>
                      <a:pt x="26" y="7"/>
                    </a:moveTo>
                    <a:lnTo>
                      <a:pt x="39" y="0"/>
                    </a:lnTo>
                    <a:lnTo>
                      <a:pt x="72" y="19"/>
                    </a:lnTo>
                    <a:lnTo>
                      <a:pt x="0" y="123"/>
                    </a:lnTo>
                    <a:lnTo>
                      <a:pt x="24" y="141"/>
                    </a:lnTo>
                    <a:lnTo>
                      <a:pt x="33" y="127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475" name="Freeform 427"/>
              <p:cNvSpPr>
                <a:spLocks/>
              </p:cNvSpPr>
              <p:nvPr/>
            </p:nvSpPr>
            <p:spPr bwMode="auto">
              <a:xfrm rot="-5400000">
                <a:off x="1735427" y="3872598"/>
                <a:ext cx="333375" cy="291523"/>
              </a:xfrm>
              <a:custGeom>
                <a:avLst/>
                <a:gdLst>
                  <a:gd name="T0" fmla="*/ 94827 w 210"/>
                  <a:gd name="T1" fmla="*/ 0 h 184"/>
                  <a:gd name="T2" fmla="*/ 355600 w 210"/>
                  <a:gd name="T3" fmla="*/ 182994 h 184"/>
                  <a:gd name="T4" fmla="*/ 264160 w 210"/>
                  <a:gd name="T5" fmla="*/ 320675 h 184"/>
                  <a:gd name="T6" fmla="*/ 0 w 210"/>
                  <a:gd name="T7" fmla="*/ 135938 h 184"/>
                  <a:gd name="T8" fmla="*/ 94827 w 210"/>
                  <a:gd name="T9" fmla="*/ 0 h 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0" h="184">
                    <a:moveTo>
                      <a:pt x="56" y="0"/>
                    </a:moveTo>
                    <a:lnTo>
                      <a:pt x="210" y="105"/>
                    </a:lnTo>
                    <a:lnTo>
                      <a:pt x="156" y="184"/>
                    </a:lnTo>
                    <a:lnTo>
                      <a:pt x="0" y="78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476" name="Freeform 428"/>
              <p:cNvSpPr>
                <a:spLocks/>
              </p:cNvSpPr>
              <p:nvPr/>
            </p:nvSpPr>
            <p:spPr bwMode="auto">
              <a:xfrm rot="-5400000">
                <a:off x="1933864" y="3584639"/>
                <a:ext cx="333375" cy="292966"/>
              </a:xfrm>
              <a:custGeom>
                <a:avLst/>
                <a:gdLst>
                  <a:gd name="T0" fmla="*/ 94827 w 210"/>
                  <a:gd name="T1" fmla="*/ 0 h 184"/>
                  <a:gd name="T2" fmla="*/ 355600 w 210"/>
                  <a:gd name="T3" fmla="*/ 183900 h 184"/>
                  <a:gd name="T4" fmla="*/ 264160 w 210"/>
                  <a:gd name="T5" fmla="*/ 322263 h 184"/>
                  <a:gd name="T6" fmla="*/ 0 w 210"/>
                  <a:gd name="T7" fmla="*/ 136611 h 184"/>
                  <a:gd name="T8" fmla="*/ 94827 w 210"/>
                  <a:gd name="T9" fmla="*/ 0 h 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0" h="184">
                    <a:moveTo>
                      <a:pt x="56" y="0"/>
                    </a:moveTo>
                    <a:lnTo>
                      <a:pt x="210" y="105"/>
                    </a:lnTo>
                    <a:lnTo>
                      <a:pt x="156" y="184"/>
                    </a:lnTo>
                    <a:lnTo>
                      <a:pt x="0" y="78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477" name="Freeform 429"/>
              <p:cNvSpPr>
                <a:spLocks/>
              </p:cNvSpPr>
              <p:nvPr/>
            </p:nvSpPr>
            <p:spPr bwMode="auto">
              <a:xfrm rot="-5400000">
                <a:off x="1974950" y="4055702"/>
                <a:ext cx="383977" cy="437285"/>
              </a:xfrm>
              <a:custGeom>
                <a:avLst/>
                <a:gdLst>
                  <a:gd name="T0" fmla="*/ 236228 w 241"/>
                  <a:gd name="T1" fmla="*/ 0 h 276"/>
                  <a:gd name="T2" fmla="*/ 409575 w 241"/>
                  <a:gd name="T3" fmla="*/ 118510 h 276"/>
                  <a:gd name="T4" fmla="*/ 183544 w 241"/>
                  <a:gd name="T5" fmla="*/ 481013 h 276"/>
                  <a:gd name="T6" fmla="*/ 0 w 241"/>
                  <a:gd name="T7" fmla="*/ 355531 h 276"/>
                  <a:gd name="T8" fmla="*/ 236228 w 241"/>
                  <a:gd name="T9" fmla="*/ 0 h 2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1" h="276">
                    <a:moveTo>
                      <a:pt x="139" y="0"/>
                    </a:moveTo>
                    <a:lnTo>
                      <a:pt x="241" y="68"/>
                    </a:lnTo>
                    <a:lnTo>
                      <a:pt x="108" y="276"/>
                    </a:lnTo>
                    <a:lnTo>
                      <a:pt x="0" y="204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478" name="Freeform 430"/>
              <p:cNvSpPr>
                <a:spLocks/>
              </p:cNvSpPr>
              <p:nvPr/>
            </p:nvSpPr>
            <p:spPr bwMode="auto">
              <a:xfrm rot="-5400000">
                <a:off x="2246403" y="3677588"/>
                <a:ext cx="375047" cy="431511"/>
              </a:xfrm>
              <a:custGeom>
                <a:avLst/>
                <a:gdLst>
                  <a:gd name="T0" fmla="*/ 230734 w 241"/>
                  <a:gd name="T1" fmla="*/ 0 h 276"/>
                  <a:gd name="T2" fmla="*/ 400050 w 241"/>
                  <a:gd name="T3" fmla="*/ 116946 h 276"/>
                  <a:gd name="T4" fmla="*/ 179276 w 241"/>
                  <a:gd name="T5" fmla="*/ 474662 h 276"/>
                  <a:gd name="T6" fmla="*/ 0 w 241"/>
                  <a:gd name="T7" fmla="*/ 350837 h 276"/>
                  <a:gd name="T8" fmla="*/ 230734 w 241"/>
                  <a:gd name="T9" fmla="*/ 0 h 2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1" h="276">
                    <a:moveTo>
                      <a:pt x="139" y="0"/>
                    </a:moveTo>
                    <a:lnTo>
                      <a:pt x="241" y="68"/>
                    </a:lnTo>
                    <a:lnTo>
                      <a:pt x="108" y="276"/>
                    </a:lnTo>
                    <a:lnTo>
                      <a:pt x="0" y="204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479" name="Freeform 431"/>
              <p:cNvSpPr>
                <a:spLocks/>
              </p:cNvSpPr>
              <p:nvPr/>
            </p:nvSpPr>
            <p:spPr bwMode="auto">
              <a:xfrm rot="-5400000">
                <a:off x="2333625" y="4281155"/>
                <a:ext cx="333375" cy="292965"/>
              </a:xfrm>
              <a:custGeom>
                <a:avLst/>
                <a:gdLst>
                  <a:gd name="T0" fmla="*/ 94827 w 210"/>
                  <a:gd name="T1" fmla="*/ 0 h 184"/>
                  <a:gd name="T2" fmla="*/ 355600 w 210"/>
                  <a:gd name="T3" fmla="*/ 183900 h 184"/>
                  <a:gd name="T4" fmla="*/ 264160 w 210"/>
                  <a:gd name="T5" fmla="*/ 322262 h 184"/>
                  <a:gd name="T6" fmla="*/ 0 w 210"/>
                  <a:gd name="T7" fmla="*/ 136611 h 184"/>
                  <a:gd name="T8" fmla="*/ 94827 w 210"/>
                  <a:gd name="T9" fmla="*/ 0 h 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0" h="184">
                    <a:moveTo>
                      <a:pt x="56" y="0"/>
                    </a:moveTo>
                    <a:lnTo>
                      <a:pt x="210" y="105"/>
                    </a:lnTo>
                    <a:lnTo>
                      <a:pt x="156" y="184"/>
                    </a:lnTo>
                    <a:lnTo>
                      <a:pt x="0" y="78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480" name="Freeform 432"/>
              <p:cNvSpPr>
                <a:spLocks/>
              </p:cNvSpPr>
              <p:nvPr/>
            </p:nvSpPr>
            <p:spPr bwMode="auto">
              <a:xfrm rot="-5400000">
                <a:off x="2533506" y="3993149"/>
                <a:ext cx="333375" cy="291523"/>
              </a:xfrm>
              <a:custGeom>
                <a:avLst/>
                <a:gdLst>
                  <a:gd name="T0" fmla="*/ 94827 w 210"/>
                  <a:gd name="T1" fmla="*/ 0 h 184"/>
                  <a:gd name="T2" fmla="*/ 355600 w 210"/>
                  <a:gd name="T3" fmla="*/ 182994 h 184"/>
                  <a:gd name="T4" fmla="*/ 264160 w 210"/>
                  <a:gd name="T5" fmla="*/ 320675 h 184"/>
                  <a:gd name="T6" fmla="*/ 0 w 210"/>
                  <a:gd name="T7" fmla="*/ 135938 h 184"/>
                  <a:gd name="T8" fmla="*/ 94827 w 210"/>
                  <a:gd name="T9" fmla="*/ 0 h 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0" h="184">
                    <a:moveTo>
                      <a:pt x="56" y="0"/>
                    </a:moveTo>
                    <a:lnTo>
                      <a:pt x="210" y="105"/>
                    </a:lnTo>
                    <a:lnTo>
                      <a:pt x="156" y="184"/>
                    </a:lnTo>
                    <a:lnTo>
                      <a:pt x="0" y="78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481" name="Line 433"/>
              <p:cNvSpPr>
                <a:spLocks noChangeShapeType="1"/>
              </p:cNvSpPr>
              <p:nvPr/>
            </p:nvSpPr>
            <p:spPr bwMode="auto">
              <a:xfrm rot="16200000" flipH="1">
                <a:off x="2593692" y="4115617"/>
                <a:ext cx="123527" cy="1760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82" name="Line 434"/>
              <p:cNvSpPr>
                <a:spLocks noChangeShapeType="1"/>
              </p:cNvSpPr>
              <p:nvPr/>
            </p:nvSpPr>
            <p:spPr bwMode="auto">
              <a:xfrm rot="16200000" flipH="1">
                <a:off x="2633604" y="4052072"/>
                <a:ext cx="108644" cy="1573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83" name="Line 435"/>
              <p:cNvSpPr>
                <a:spLocks noChangeShapeType="1"/>
              </p:cNvSpPr>
              <p:nvPr/>
            </p:nvSpPr>
            <p:spPr bwMode="auto">
              <a:xfrm rot="16200000" flipH="1">
                <a:off x="2673562" y="3985596"/>
                <a:ext cx="138410" cy="1890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84" name="Line 436"/>
              <p:cNvSpPr>
                <a:spLocks noChangeShapeType="1"/>
              </p:cNvSpPr>
              <p:nvPr/>
            </p:nvSpPr>
            <p:spPr bwMode="auto">
              <a:xfrm rot="16200000" flipH="1">
                <a:off x="2826765" y="4087474"/>
                <a:ext cx="28277" cy="418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85" name="Line 437"/>
              <p:cNvSpPr>
                <a:spLocks noChangeShapeType="1"/>
              </p:cNvSpPr>
              <p:nvPr/>
            </p:nvSpPr>
            <p:spPr bwMode="auto">
              <a:xfrm rot="16200000" flipH="1">
                <a:off x="2746037" y="4221195"/>
                <a:ext cx="22325" cy="274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86" name="Line 438"/>
              <p:cNvSpPr>
                <a:spLocks noChangeShapeType="1"/>
              </p:cNvSpPr>
              <p:nvPr/>
            </p:nvSpPr>
            <p:spPr bwMode="auto">
              <a:xfrm rot="16200000" flipH="1">
                <a:off x="2397058" y="4400240"/>
                <a:ext cx="99715" cy="1515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87" name="Line 439"/>
              <p:cNvSpPr>
                <a:spLocks noChangeShapeType="1"/>
              </p:cNvSpPr>
              <p:nvPr/>
            </p:nvSpPr>
            <p:spPr bwMode="auto">
              <a:xfrm rot="16200000" flipH="1">
                <a:off x="2438189" y="4336920"/>
                <a:ext cx="99715" cy="14720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88" name="Line 440"/>
              <p:cNvSpPr>
                <a:spLocks noChangeShapeType="1"/>
              </p:cNvSpPr>
              <p:nvPr/>
            </p:nvSpPr>
            <p:spPr bwMode="auto">
              <a:xfrm rot="16200000" flipH="1">
                <a:off x="2484393" y="4278809"/>
                <a:ext cx="98227" cy="1428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89" name="Line 441"/>
              <p:cNvSpPr>
                <a:spLocks noChangeShapeType="1"/>
              </p:cNvSpPr>
              <p:nvPr/>
            </p:nvSpPr>
            <p:spPr bwMode="auto">
              <a:xfrm rot="16200000" flipH="1">
                <a:off x="2624878" y="4390881"/>
                <a:ext cx="17859" cy="28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90" name="Line 442"/>
              <p:cNvSpPr>
                <a:spLocks noChangeShapeType="1"/>
              </p:cNvSpPr>
              <p:nvPr/>
            </p:nvSpPr>
            <p:spPr bwMode="auto">
              <a:xfrm rot="16200000" flipH="1">
                <a:off x="2580770" y="4446759"/>
                <a:ext cx="23813" cy="3319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91" name="Line 443"/>
              <p:cNvSpPr>
                <a:spLocks noChangeShapeType="1"/>
              </p:cNvSpPr>
              <p:nvPr/>
            </p:nvSpPr>
            <p:spPr bwMode="auto">
              <a:xfrm rot="16200000" flipH="1">
                <a:off x="2537430" y="4510756"/>
                <a:ext cx="26789" cy="3319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92" name="Line 444"/>
              <p:cNvSpPr>
                <a:spLocks noChangeShapeType="1"/>
              </p:cNvSpPr>
              <p:nvPr/>
            </p:nvSpPr>
            <p:spPr bwMode="auto">
              <a:xfrm rot="16200000" flipH="1">
                <a:off x="2496344" y="4570963"/>
                <a:ext cx="23813" cy="28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93" name="Freeform 445"/>
              <p:cNvSpPr>
                <a:spLocks/>
              </p:cNvSpPr>
              <p:nvPr/>
            </p:nvSpPr>
            <p:spPr bwMode="auto">
              <a:xfrm rot="-5400000">
                <a:off x="2172418" y="3903244"/>
                <a:ext cx="257472" cy="347807"/>
              </a:xfrm>
              <a:custGeom>
                <a:avLst/>
                <a:gdLst>
                  <a:gd name="T0" fmla="*/ 240731 w 162"/>
                  <a:gd name="T1" fmla="*/ 0 h 219"/>
                  <a:gd name="T2" fmla="*/ 274637 w 162"/>
                  <a:gd name="T3" fmla="*/ 20964 h 219"/>
                  <a:gd name="T4" fmla="*/ 40687 w 162"/>
                  <a:gd name="T5" fmla="*/ 382588 h 219"/>
                  <a:gd name="T6" fmla="*/ 0 w 162"/>
                  <a:gd name="T7" fmla="*/ 351142 h 219"/>
                  <a:gd name="T8" fmla="*/ 240731 w 162"/>
                  <a:gd name="T9" fmla="*/ 0 h 2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2" h="219">
                    <a:moveTo>
                      <a:pt x="142" y="0"/>
                    </a:moveTo>
                    <a:lnTo>
                      <a:pt x="162" y="12"/>
                    </a:lnTo>
                    <a:lnTo>
                      <a:pt x="24" y="219"/>
                    </a:lnTo>
                    <a:lnTo>
                      <a:pt x="0" y="201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494" name="Line 446"/>
              <p:cNvSpPr>
                <a:spLocks noChangeShapeType="1"/>
              </p:cNvSpPr>
              <p:nvPr/>
            </p:nvSpPr>
            <p:spPr bwMode="auto">
              <a:xfrm rot="16200000" flipH="1">
                <a:off x="2028054" y="3676709"/>
                <a:ext cx="546199" cy="80385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95" name="Freeform 447"/>
              <p:cNvSpPr>
                <a:spLocks/>
              </p:cNvSpPr>
              <p:nvPr/>
            </p:nvSpPr>
            <p:spPr bwMode="auto">
              <a:xfrm rot="-5400000">
                <a:off x="2039555" y="3891428"/>
                <a:ext cx="72925" cy="67829"/>
              </a:xfrm>
              <a:custGeom>
                <a:avLst/>
                <a:gdLst>
                  <a:gd name="T0" fmla="*/ 21983 w 46"/>
                  <a:gd name="T1" fmla="*/ 0 h 43"/>
                  <a:gd name="T2" fmla="*/ 0 w 46"/>
                  <a:gd name="T3" fmla="*/ 36438 h 43"/>
                  <a:gd name="T4" fmla="*/ 55804 w 46"/>
                  <a:gd name="T5" fmla="*/ 74612 h 43"/>
                  <a:gd name="T6" fmla="*/ 77787 w 46"/>
                  <a:gd name="T7" fmla="*/ 46849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6" h="43">
                    <a:moveTo>
                      <a:pt x="13" y="0"/>
                    </a:moveTo>
                    <a:lnTo>
                      <a:pt x="0" y="21"/>
                    </a:lnTo>
                    <a:lnTo>
                      <a:pt x="33" y="43"/>
                    </a:lnTo>
                    <a:lnTo>
                      <a:pt x="46" y="27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496" name="Freeform 448"/>
              <p:cNvSpPr>
                <a:spLocks/>
              </p:cNvSpPr>
              <p:nvPr/>
            </p:nvSpPr>
            <p:spPr bwMode="auto">
              <a:xfrm rot="-5400000">
                <a:off x="2487753" y="4204508"/>
                <a:ext cx="66972" cy="54841"/>
              </a:xfrm>
              <a:custGeom>
                <a:avLst/>
                <a:gdLst>
                  <a:gd name="T0" fmla="*/ 0 w 42"/>
                  <a:gd name="T1" fmla="*/ 26614 h 34"/>
                  <a:gd name="T2" fmla="*/ 18710 w 42"/>
                  <a:gd name="T3" fmla="*/ 0 h 34"/>
                  <a:gd name="T4" fmla="*/ 71437 w 42"/>
                  <a:gd name="T5" fmla="*/ 39034 h 34"/>
                  <a:gd name="T6" fmla="*/ 59531 w 42"/>
                  <a:gd name="T7" fmla="*/ 60325 h 3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2" h="34">
                    <a:moveTo>
                      <a:pt x="0" y="15"/>
                    </a:moveTo>
                    <a:lnTo>
                      <a:pt x="11" y="0"/>
                    </a:lnTo>
                    <a:lnTo>
                      <a:pt x="42" y="22"/>
                    </a:lnTo>
                    <a:lnTo>
                      <a:pt x="35" y="3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497" name="Freeform 449"/>
              <p:cNvSpPr>
                <a:spLocks/>
              </p:cNvSpPr>
              <p:nvPr/>
            </p:nvSpPr>
            <p:spPr bwMode="auto">
              <a:xfrm rot="-5400000">
                <a:off x="2298065" y="4486605"/>
                <a:ext cx="61020" cy="59170"/>
              </a:xfrm>
              <a:custGeom>
                <a:avLst/>
                <a:gdLst>
                  <a:gd name="T0" fmla="*/ 0 w 38"/>
                  <a:gd name="T1" fmla="*/ 0 h 37"/>
                  <a:gd name="T2" fmla="*/ 65088 w 38"/>
                  <a:gd name="T3" fmla="*/ 43978 h 37"/>
                  <a:gd name="T4" fmla="*/ 54811 w 38"/>
                  <a:gd name="T5" fmla="*/ 65087 h 3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8" h="37">
                    <a:moveTo>
                      <a:pt x="0" y="0"/>
                    </a:moveTo>
                    <a:lnTo>
                      <a:pt x="38" y="25"/>
                    </a:lnTo>
                    <a:lnTo>
                      <a:pt x="32" y="37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498" name="Freeform 450"/>
              <p:cNvSpPr>
                <a:spLocks/>
              </p:cNvSpPr>
              <p:nvPr/>
            </p:nvSpPr>
            <p:spPr bwMode="auto">
              <a:xfrm rot="-5400000">
                <a:off x="2683462" y="3932536"/>
                <a:ext cx="56555" cy="31750"/>
              </a:xfrm>
              <a:custGeom>
                <a:avLst/>
                <a:gdLst>
                  <a:gd name="T0" fmla="*/ 0 w 36"/>
                  <a:gd name="T1" fmla="*/ 24448 h 20"/>
                  <a:gd name="T2" fmla="*/ 20108 w 36"/>
                  <a:gd name="T3" fmla="*/ 0 h 20"/>
                  <a:gd name="T4" fmla="*/ 60325 w 36"/>
                  <a:gd name="T5" fmla="*/ 34925 h 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" h="20">
                    <a:moveTo>
                      <a:pt x="0" y="14"/>
                    </a:moveTo>
                    <a:lnTo>
                      <a:pt x="12" y="0"/>
                    </a:lnTo>
                    <a:lnTo>
                      <a:pt x="36" y="2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499" name="Freeform 451"/>
              <p:cNvSpPr>
                <a:spLocks/>
              </p:cNvSpPr>
              <p:nvPr/>
            </p:nvSpPr>
            <p:spPr bwMode="auto">
              <a:xfrm rot="-5400000">
                <a:off x="2255648" y="3615352"/>
                <a:ext cx="50602" cy="67829"/>
              </a:xfrm>
              <a:custGeom>
                <a:avLst/>
                <a:gdLst>
                  <a:gd name="T0" fmla="*/ 18554 w 32"/>
                  <a:gd name="T1" fmla="*/ 0 h 43"/>
                  <a:gd name="T2" fmla="*/ 0 w 32"/>
                  <a:gd name="T3" fmla="*/ 38174 h 43"/>
                  <a:gd name="T4" fmla="*/ 53975 w 32"/>
                  <a:gd name="T5" fmla="*/ 74612 h 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2" h="43">
                    <a:moveTo>
                      <a:pt x="11" y="0"/>
                    </a:moveTo>
                    <a:lnTo>
                      <a:pt x="0" y="22"/>
                    </a:lnTo>
                    <a:lnTo>
                      <a:pt x="32" y="4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500" name="Freeform 452"/>
              <p:cNvSpPr>
                <a:spLocks/>
              </p:cNvSpPr>
              <p:nvPr/>
            </p:nvSpPr>
            <p:spPr bwMode="auto">
              <a:xfrm rot="-5400000">
                <a:off x="2701705" y="3902612"/>
                <a:ext cx="43160" cy="69273"/>
              </a:xfrm>
              <a:custGeom>
                <a:avLst/>
                <a:gdLst>
                  <a:gd name="T0" fmla="*/ 46037 w 27"/>
                  <a:gd name="T1" fmla="*/ 0 h 43"/>
                  <a:gd name="T2" fmla="*/ 0 w 27"/>
                  <a:gd name="T3" fmla="*/ 65567 h 43"/>
                  <a:gd name="T4" fmla="*/ 28986 w 27"/>
                  <a:gd name="T5" fmla="*/ 76200 h 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7" h="43">
                    <a:moveTo>
                      <a:pt x="27" y="0"/>
                    </a:moveTo>
                    <a:lnTo>
                      <a:pt x="0" y="37"/>
                    </a:lnTo>
                    <a:lnTo>
                      <a:pt x="17" y="4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501" name="Freeform 453"/>
              <p:cNvSpPr>
                <a:spLocks/>
              </p:cNvSpPr>
              <p:nvPr/>
            </p:nvSpPr>
            <p:spPr bwMode="auto">
              <a:xfrm rot="-5400000">
                <a:off x="2265706" y="3607549"/>
                <a:ext cx="53578" cy="44738"/>
              </a:xfrm>
              <a:custGeom>
                <a:avLst/>
                <a:gdLst>
                  <a:gd name="T0" fmla="*/ 57150 w 33"/>
                  <a:gd name="T1" fmla="*/ 12303 h 28"/>
                  <a:gd name="T2" fmla="*/ 36368 w 33"/>
                  <a:gd name="T3" fmla="*/ 0 h 28"/>
                  <a:gd name="T4" fmla="*/ 0 w 33"/>
                  <a:gd name="T5" fmla="*/ 49212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3" h="28">
                    <a:moveTo>
                      <a:pt x="33" y="7"/>
                    </a:moveTo>
                    <a:lnTo>
                      <a:pt x="21" y="0"/>
                    </a:lnTo>
                    <a:lnTo>
                      <a:pt x="0" y="28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502" name="Line 454"/>
              <p:cNvSpPr>
                <a:spLocks noChangeShapeType="1"/>
              </p:cNvSpPr>
              <p:nvPr/>
            </p:nvSpPr>
            <p:spPr bwMode="auto">
              <a:xfrm rot="-5400000">
                <a:off x="2213729" y="3746298"/>
                <a:ext cx="245566" cy="1616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503" name="Line 455"/>
              <p:cNvSpPr>
                <a:spLocks noChangeShapeType="1"/>
              </p:cNvSpPr>
              <p:nvPr/>
            </p:nvSpPr>
            <p:spPr bwMode="auto">
              <a:xfrm rot="-5400000">
                <a:off x="2271365" y="3782061"/>
                <a:ext cx="251520" cy="16452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504" name="Line 456"/>
              <p:cNvSpPr>
                <a:spLocks noChangeShapeType="1"/>
              </p:cNvSpPr>
              <p:nvPr/>
            </p:nvSpPr>
            <p:spPr bwMode="auto">
              <a:xfrm rot="-5400000">
                <a:off x="2336400" y="3828108"/>
                <a:ext cx="245566" cy="1587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505" name="Line 457"/>
              <p:cNvSpPr>
                <a:spLocks noChangeShapeType="1"/>
              </p:cNvSpPr>
              <p:nvPr/>
            </p:nvSpPr>
            <p:spPr bwMode="auto">
              <a:xfrm rot="-5400000">
                <a:off x="2401387" y="3872801"/>
                <a:ext cx="242589" cy="1616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506" name="Line 458"/>
              <p:cNvSpPr>
                <a:spLocks noChangeShapeType="1"/>
              </p:cNvSpPr>
              <p:nvPr/>
            </p:nvSpPr>
            <p:spPr bwMode="auto">
              <a:xfrm rot="-5400000">
                <a:off x="2466398" y="3914496"/>
                <a:ext cx="238125" cy="1630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507" name="Line 459"/>
              <p:cNvSpPr>
                <a:spLocks noChangeShapeType="1"/>
              </p:cNvSpPr>
              <p:nvPr/>
            </p:nvSpPr>
            <p:spPr bwMode="auto">
              <a:xfrm rot="-5400000" flipH="1" flipV="1">
                <a:off x="1881526" y="4075298"/>
                <a:ext cx="263426" cy="1674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508" name="Line 460"/>
              <p:cNvSpPr>
                <a:spLocks noChangeShapeType="1"/>
              </p:cNvSpPr>
              <p:nvPr/>
            </p:nvSpPr>
            <p:spPr bwMode="auto">
              <a:xfrm rot="-5400000" flipH="1" flipV="1">
                <a:off x="1941418" y="4120713"/>
                <a:ext cx="263425" cy="1688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509" name="Line 461"/>
              <p:cNvSpPr>
                <a:spLocks noChangeShapeType="1"/>
              </p:cNvSpPr>
              <p:nvPr/>
            </p:nvSpPr>
            <p:spPr bwMode="auto">
              <a:xfrm rot="-5400000" flipH="1" flipV="1">
                <a:off x="2006362" y="4168338"/>
                <a:ext cx="263425" cy="168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510" name="Line 462"/>
              <p:cNvSpPr>
                <a:spLocks noChangeShapeType="1"/>
              </p:cNvSpPr>
              <p:nvPr/>
            </p:nvSpPr>
            <p:spPr bwMode="auto">
              <a:xfrm rot="-5400000" flipH="1" flipV="1">
                <a:off x="2068418" y="4212986"/>
                <a:ext cx="263425" cy="1688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511" name="Line 463"/>
              <p:cNvSpPr>
                <a:spLocks noChangeShapeType="1"/>
              </p:cNvSpPr>
              <p:nvPr/>
            </p:nvSpPr>
            <p:spPr bwMode="auto">
              <a:xfrm rot="-5400000" flipH="1" flipV="1">
                <a:off x="2129032" y="4256146"/>
                <a:ext cx="263426" cy="1688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512" name="Line 464"/>
              <p:cNvSpPr>
                <a:spLocks noChangeShapeType="1"/>
              </p:cNvSpPr>
              <p:nvPr/>
            </p:nvSpPr>
            <p:spPr bwMode="auto">
              <a:xfrm rot="-5400000" flipH="1" flipV="1">
                <a:off x="2195418" y="4302283"/>
                <a:ext cx="263425" cy="1688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513" name="Freeform 465"/>
              <p:cNvSpPr>
                <a:spLocks/>
              </p:cNvSpPr>
              <p:nvPr/>
            </p:nvSpPr>
            <p:spPr bwMode="auto">
              <a:xfrm rot="-5400000">
                <a:off x="2421029" y="3582744"/>
                <a:ext cx="232172" cy="314614"/>
              </a:xfrm>
              <a:custGeom>
                <a:avLst/>
                <a:gdLst>
                  <a:gd name="T0" fmla="*/ 228991 w 146"/>
                  <a:gd name="T1" fmla="*/ 0 h 198"/>
                  <a:gd name="T2" fmla="*/ 0 w 146"/>
                  <a:gd name="T3" fmla="*/ 346075 h 198"/>
                  <a:gd name="T4" fmla="*/ 28836 w 146"/>
                  <a:gd name="T5" fmla="*/ 346075 h 198"/>
                  <a:gd name="T6" fmla="*/ 247650 w 146"/>
                  <a:gd name="T7" fmla="*/ 20974 h 198"/>
                  <a:gd name="T8" fmla="*/ 228991 w 146"/>
                  <a:gd name="T9" fmla="*/ 0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6" h="198">
                    <a:moveTo>
                      <a:pt x="135" y="0"/>
                    </a:moveTo>
                    <a:lnTo>
                      <a:pt x="0" y="198"/>
                    </a:lnTo>
                    <a:lnTo>
                      <a:pt x="17" y="198"/>
                    </a:lnTo>
                    <a:lnTo>
                      <a:pt x="146" y="12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514" name="Freeform 466"/>
              <p:cNvSpPr>
                <a:spLocks/>
              </p:cNvSpPr>
              <p:nvPr/>
            </p:nvSpPr>
            <p:spPr bwMode="auto">
              <a:xfrm rot="-5400000">
                <a:off x="1951904" y="4246833"/>
                <a:ext cx="238125" cy="334818"/>
              </a:xfrm>
              <a:custGeom>
                <a:avLst/>
                <a:gdLst>
                  <a:gd name="T0" fmla="*/ 254000 w 150"/>
                  <a:gd name="T1" fmla="*/ 1745 h 211"/>
                  <a:gd name="T2" fmla="*/ 6773 w 150"/>
                  <a:gd name="T3" fmla="*/ 368300 h 211"/>
                  <a:gd name="T4" fmla="*/ 0 w 150"/>
                  <a:gd name="T5" fmla="*/ 335136 h 211"/>
                  <a:gd name="T6" fmla="*/ 223520 w 150"/>
                  <a:gd name="T7" fmla="*/ 0 h 211"/>
                  <a:gd name="T8" fmla="*/ 254000 w 150"/>
                  <a:gd name="T9" fmla="*/ 1745 h 2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0" h="211">
                    <a:moveTo>
                      <a:pt x="150" y="1"/>
                    </a:moveTo>
                    <a:lnTo>
                      <a:pt x="4" y="211"/>
                    </a:lnTo>
                    <a:lnTo>
                      <a:pt x="0" y="192"/>
                    </a:lnTo>
                    <a:lnTo>
                      <a:pt x="132" y="0"/>
                    </a:lnTo>
                    <a:lnTo>
                      <a:pt x="15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515" name="Freeform 467"/>
              <p:cNvSpPr>
                <a:spLocks/>
              </p:cNvSpPr>
              <p:nvPr/>
            </p:nvSpPr>
            <p:spPr bwMode="auto">
              <a:xfrm rot="-5400000">
                <a:off x="2776028" y="3842946"/>
                <a:ext cx="138411" cy="203488"/>
              </a:xfrm>
              <a:custGeom>
                <a:avLst/>
                <a:gdLst>
                  <a:gd name="T0" fmla="*/ 137456 w 87"/>
                  <a:gd name="T1" fmla="*/ 0 h 128"/>
                  <a:gd name="T2" fmla="*/ 0 w 87"/>
                  <a:gd name="T3" fmla="*/ 213345 h 128"/>
                  <a:gd name="T4" fmla="*/ 20364 w 87"/>
                  <a:gd name="T5" fmla="*/ 223837 h 128"/>
                  <a:gd name="T6" fmla="*/ 147638 w 87"/>
                  <a:gd name="T7" fmla="*/ 19236 h 128"/>
                  <a:gd name="T8" fmla="*/ 137456 w 87"/>
                  <a:gd name="T9" fmla="*/ 0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128">
                    <a:moveTo>
                      <a:pt x="81" y="0"/>
                    </a:moveTo>
                    <a:lnTo>
                      <a:pt x="0" y="122"/>
                    </a:lnTo>
                    <a:lnTo>
                      <a:pt x="12" y="128"/>
                    </a:lnTo>
                    <a:lnTo>
                      <a:pt x="87" y="11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516" name="Freeform 468"/>
              <p:cNvSpPr>
                <a:spLocks/>
              </p:cNvSpPr>
              <p:nvPr/>
            </p:nvSpPr>
            <p:spPr bwMode="auto">
              <a:xfrm rot="-5400000">
                <a:off x="2949278" y="4006995"/>
                <a:ext cx="38695" cy="34636"/>
              </a:xfrm>
              <a:custGeom>
                <a:avLst/>
                <a:gdLst>
                  <a:gd name="T0" fmla="*/ 20638 w 24"/>
                  <a:gd name="T1" fmla="*/ 0 h 22"/>
                  <a:gd name="T2" fmla="*/ 41275 w 24"/>
                  <a:gd name="T3" fmla="*/ 17318 h 22"/>
                  <a:gd name="T4" fmla="*/ 20638 w 24"/>
                  <a:gd name="T5" fmla="*/ 31173 h 22"/>
                  <a:gd name="T6" fmla="*/ 0 w 24"/>
                  <a:gd name="T7" fmla="*/ 38100 h 22"/>
                  <a:gd name="T8" fmla="*/ 20638 w 24"/>
                  <a:gd name="T9" fmla="*/ 0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" h="22">
                    <a:moveTo>
                      <a:pt x="12" y="0"/>
                    </a:moveTo>
                    <a:lnTo>
                      <a:pt x="24" y="10"/>
                    </a:lnTo>
                    <a:lnTo>
                      <a:pt x="12" y="18"/>
                    </a:lnTo>
                    <a:lnTo>
                      <a:pt x="0" y="2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517" name="Freeform 469"/>
              <p:cNvSpPr>
                <a:spLocks/>
              </p:cNvSpPr>
              <p:nvPr/>
            </p:nvSpPr>
            <p:spPr bwMode="auto">
              <a:xfrm rot="-5400000">
                <a:off x="2409370" y="4132349"/>
                <a:ext cx="668238" cy="484909"/>
              </a:xfrm>
              <a:custGeom>
                <a:avLst/>
                <a:gdLst>
                  <a:gd name="T0" fmla="*/ 35555 w 421"/>
                  <a:gd name="T1" fmla="*/ 0 h 306"/>
                  <a:gd name="T2" fmla="*/ 712787 w 421"/>
                  <a:gd name="T3" fmla="*/ 486335 h 306"/>
                  <a:gd name="T4" fmla="*/ 677232 w 421"/>
                  <a:gd name="T5" fmla="*/ 533400 h 306"/>
                  <a:gd name="T6" fmla="*/ 639985 w 421"/>
                  <a:gd name="T7" fmla="*/ 533400 h 306"/>
                  <a:gd name="T8" fmla="*/ 436815 w 421"/>
                  <a:gd name="T9" fmla="*/ 385233 h 306"/>
                  <a:gd name="T10" fmla="*/ 20317 w 421"/>
                  <a:gd name="T11" fmla="*/ 81927 h 306"/>
                  <a:gd name="T12" fmla="*/ 0 w 421"/>
                  <a:gd name="T13" fmla="*/ 47065 h 306"/>
                  <a:gd name="T14" fmla="*/ 35555 w 421"/>
                  <a:gd name="T15" fmla="*/ 0 h 3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21" h="306">
                    <a:moveTo>
                      <a:pt x="21" y="0"/>
                    </a:moveTo>
                    <a:lnTo>
                      <a:pt x="421" y="279"/>
                    </a:lnTo>
                    <a:lnTo>
                      <a:pt x="400" y="306"/>
                    </a:lnTo>
                    <a:lnTo>
                      <a:pt x="378" y="306"/>
                    </a:lnTo>
                    <a:lnTo>
                      <a:pt x="258" y="221"/>
                    </a:lnTo>
                    <a:lnTo>
                      <a:pt x="12" y="47"/>
                    </a:lnTo>
                    <a:lnTo>
                      <a:pt x="0" y="27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518" name="Freeform 470"/>
              <p:cNvSpPr>
                <a:spLocks/>
              </p:cNvSpPr>
              <p:nvPr/>
            </p:nvSpPr>
            <p:spPr bwMode="auto">
              <a:xfrm rot="-5400000">
                <a:off x="2483310" y="4676992"/>
                <a:ext cx="26789" cy="51955"/>
              </a:xfrm>
              <a:custGeom>
                <a:avLst/>
                <a:gdLst>
                  <a:gd name="T0" fmla="*/ 8404 w 17"/>
                  <a:gd name="T1" fmla="*/ 0 h 33"/>
                  <a:gd name="T2" fmla="*/ 28575 w 17"/>
                  <a:gd name="T3" fmla="*/ 22514 h 33"/>
                  <a:gd name="T4" fmla="*/ 0 w 17"/>
                  <a:gd name="T5" fmla="*/ 57150 h 33"/>
                  <a:gd name="T6" fmla="*/ 0 w 17"/>
                  <a:gd name="T7" fmla="*/ 20782 h 33"/>
                  <a:gd name="T8" fmla="*/ 8404 w 17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" h="33">
                    <a:moveTo>
                      <a:pt x="5" y="0"/>
                    </a:moveTo>
                    <a:lnTo>
                      <a:pt x="17" y="13"/>
                    </a:lnTo>
                    <a:lnTo>
                      <a:pt x="0" y="33"/>
                    </a:lnTo>
                    <a:lnTo>
                      <a:pt x="0" y="1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519" name="Freeform 471"/>
              <p:cNvSpPr>
                <a:spLocks/>
              </p:cNvSpPr>
              <p:nvPr/>
            </p:nvSpPr>
            <p:spPr bwMode="auto">
              <a:xfrm rot="-5400000">
                <a:off x="2305641" y="4539101"/>
                <a:ext cx="132458" cy="180397"/>
              </a:xfrm>
              <a:custGeom>
                <a:avLst/>
                <a:gdLst>
                  <a:gd name="T0" fmla="*/ 141288 w 84"/>
                  <a:gd name="T1" fmla="*/ 5222 h 114"/>
                  <a:gd name="T2" fmla="*/ 11774 w 84"/>
                  <a:gd name="T3" fmla="*/ 198437 h 114"/>
                  <a:gd name="T4" fmla="*/ 0 w 84"/>
                  <a:gd name="T5" fmla="*/ 181030 h 114"/>
                  <a:gd name="T6" fmla="*/ 117740 w 84"/>
                  <a:gd name="T7" fmla="*/ 0 h 114"/>
                  <a:gd name="T8" fmla="*/ 141288 w 84"/>
                  <a:gd name="T9" fmla="*/ 5222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4" h="114">
                    <a:moveTo>
                      <a:pt x="84" y="3"/>
                    </a:moveTo>
                    <a:lnTo>
                      <a:pt x="7" y="114"/>
                    </a:lnTo>
                    <a:lnTo>
                      <a:pt x="0" y="104"/>
                    </a:lnTo>
                    <a:lnTo>
                      <a:pt x="70" y="0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520" name="Freeform 472"/>
              <p:cNvSpPr>
                <a:spLocks/>
              </p:cNvSpPr>
              <p:nvPr/>
            </p:nvSpPr>
            <p:spPr bwMode="auto">
              <a:xfrm rot="-5400000">
                <a:off x="2161098" y="3430556"/>
                <a:ext cx="147339" cy="194829"/>
              </a:xfrm>
              <a:custGeom>
                <a:avLst/>
                <a:gdLst>
                  <a:gd name="T0" fmla="*/ 136883 w 93"/>
                  <a:gd name="T1" fmla="*/ 0 h 123"/>
                  <a:gd name="T2" fmla="*/ 0 w 93"/>
                  <a:gd name="T3" fmla="*/ 214312 h 123"/>
                  <a:gd name="T4" fmla="*/ 28729 w 93"/>
                  <a:gd name="T5" fmla="*/ 214312 h 123"/>
                  <a:gd name="T6" fmla="*/ 157162 w 93"/>
                  <a:gd name="T7" fmla="*/ 12197 h 123"/>
                  <a:gd name="T8" fmla="*/ 136883 w 93"/>
                  <a:gd name="T9" fmla="*/ 0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3" h="123">
                    <a:moveTo>
                      <a:pt x="81" y="0"/>
                    </a:moveTo>
                    <a:lnTo>
                      <a:pt x="0" y="123"/>
                    </a:lnTo>
                    <a:lnTo>
                      <a:pt x="17" y="123"/>
                    </a:lnTo>
                    <a:lnTo>
                      <a:pt x="93" y="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521" name="Freeform 473"/>
              <p:cNvSpPr>
                <a:spLocks/>
              </p:cNvSpPr>
              <p:nvPr/>
            </p:nvSpPr>
            <p:spPr bwMode="auto">
              <a:xfrm rot="-5400000">
                <a:off x="2101634" y="3437795"/>
                <a:ext cx="23813" cy="38965"/>
              </a:xfrm>
              <a:custGeom>
                <a:avLst/>
                <a:gdLst>
                  <a:gd name="T0" fmla="*/ 23707 w 15"/>
                  <a:gd name="T1" fmla="*/ 0 h 25"/>
                  <a:gd name="T2" fmla="*/ 0 w 15"/>
                  <a:gd name="T3" fmla="*/ 32575 h 25"/>
                  <a:gd name="T4" fmla="*/ 25400 w 15"/>
                  <a:gd name="T5" fmla="*/ 42862 h 25"/>
                  <a:gd name="T6" fmla="*/ 23707 w 15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25">
                    <a:moveTo>
                      <a:pt x="14" y="0"/>
                    </a:moveTo>
                    <a:lnTo>
                      <a:pt x="0" y="19"/>
                    </a:lnTo>
                    <a:lnTo>
                      <a:pt x="15" y="25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522" name="Freeform 474"/>
              <p:cNvSpPr>
                <a:spLocks/>
              </p:cNvSpPr>
              <p:nvPr/>
            </p:nvSpPr>
            <p:spPr bwMode="auto">
              <a:xfrm rot="-5400000">
                <a:off x="1683427" y="4112122"/>
                <a:ext cx="145852" cy="190500"/>
              </a:xfrm>
              <a:custGeom>
                <a:avLst/>
                <a:gdLst>
                  <a:gd name="T0" fmla="*/ 155575 w 92"/>
                  <a:gd name="T1" fmla="*/ 15716 h 120"/>
                  <a:gd name="T2" fmla="*/ 20292 w 92"/>
                  <a:gd name="T3" fmla="*/ 209550 h 120"/>
                  <a:gd name="T4" fmla="*/ 0 w 92"/>
                  <a:gd name="T5" fmla="*/ 174625 h 120"/>
                  <a:gd name="T6" fmla="*/ 130210 w 92"/>
                  <a:gd name="T7" fmla="*/ 0 h 120"/>
                  <a:gd name="T8" fmla="*/ 155575 w 92"/>
                  <a:gd name="T9" fmla="*/ 15716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2" h="120">
                    <a:moveTo>
                      <a:pt x="92" y="9"/>
                    </a:moveTo>
                    <a:lnTo>
                      <a:pt x="12" y="120"/>
                    </a:lnTo>
                    <a:lnTo>
                      <a:pt x="0" y="100"/>
                    </a:lnTo>
                    <a:lnTo>
                      <a:pt x="77" y="0"/>
                    </a:lnTo>
                    <a:lnTo>
                      <a:pt x="92" y="9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523" name="Freeform 475"/>
              <p:cNvSpPr>
                <a:spLocks/>
              </p:cNvSpPr>
              <p:nvPr/>
            </p:nvSpPr>
            <p:spPr bwMode="auto">
              <a:xfrm rot="-5400000">
                <a:off x="1625113" y="4108919"/>
                <a:ext cx="41672" cy="33193"/>
              </a:xfrm>
              <a:custGeom>
                <a:avLst/>
                <a:gdLst>
                  <a:gd name="T0" fmla="*/ 0 w 26"/>
                  <a:gd name="T1" fmla="*/ 15648 h 21"/>
                  <a:gd name="T2" fmla="*/ 44450 w 26"/>
                  <a:gd name="T3" fmla="*/ 0 h 21"/>
                  <a:gd name="T4" fmla="*/ 23935 w 26"/>
                  <a:gd name="T5" fmla="*/ 36512 h 21"/>
                  <a:gd name="T6" fmla="*/ 0 w 26"/>
                  <a:gd name="T7" fmla="*/ 15648 h 2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6" h="21">
                    <a:moveTo>
                      <a:pt x="0" y="9"/>
                    </a:moveTo>
                    <a:lnTo>
                      <a:pt x="26" y="0"/>
                    </a:lnTo>
                    <a:lnTo>
                      <a:pt x="14" y="21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524" name="Freeform 476"/>
              <p:cNvSpPr>
                <a:spLocks/>
              </p:cNvSpPr>
              <p:nvPr/>
            </p:nvSpPr>
            <p:spPr bwMode="auto">
              <a:xfrm rot="-5400000">
                <a:off x="1540823" y="3539856"/>
                <a:ext cx="651867" cy="474806"/>
              </a:xfrm>
              <a:custGeom>
                <a:avLst/>
                <a:gdLst>
                  <a:gd name="T0" fmla="*/ 0 w 411"/>
                  <a:gd name="T1" fmla="*/ 40176 h 299"/>
                  <a:gd name="T2" fmla="*/ 21993 w 411"/>
                  <a:gd name="T3" fmla="*/ 0 h 299"/>
                  <a:gd name="T4" fmla="*/ 65980 w 411"/>
                  <a:gd name="T5" fmla="*/ 10481 h 299"/>
                  <a:gd name="T6" fmla="*/ 675024 w 411"/>
                  <a:gd name="T7" fmla="*/ 448922 h 299"/>
                  <a:gd name="T8" fmla="*/ 695325 w 411"/>
                  <a:gd name="T9" fmla="*/ 485605 h 299"/>
                  <a:gd name="T10" fmla="*/ 666565 w 411"/>
                  <a:gd name="T11" fmla="*/ 522287 h 299"/>
                  <a:gd name="T12" fmla="*/ 0 w 411"/>
                  <a:gd name="T13" fmla="*/ 40176 h 29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11" h="299">
                    <a:moveTo>
                      <a:pt x="0" y="23"/>
                    </a:moveTo>
                    <a:lnTo>
                      <a:pt x="13" y="0"/>
                    </a:lnTo>
                    <a:lnTo>
                      <a:pt x="39" y="6"/>
                    </a:lnTo>
                    <a:lnTo>
                      <a:pt x="399" y="257"/>
                    </a:lnTo>
                    <a:lnTo>
                      <a:pt x="411" y="278"/>
                    </a:lnTo>
                    <a:lnTo>
                      <a:pt x="394" y="299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525" name="Line 477"/>
              <p:cNvSpPr>
                <a:spLocks noChangeShapeType="1"/>
              </p:cNvSpPr>
              <p:nvPr/>
            </p:nvSpPr>
            <p:spPr bwMode="auto">
              <a:xfrm rot="16200000" flipH="1">
                <a:off x="1757413" y="4015993"/>
                <a:ext cx="25300" cy="389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526" name="Line 478"/>
              <p:cNvSpPr>
                <a:spLocks noChangeShapeType="1"/>
              </p:cNvSpPr>
              <p:nvPr/>
            </p:nvSpPr>
            <p:spPr bwMode="auto">
              <a:xfrm rot="16200000" flipV="1">
                <a:off x="1818928" y="4011121"/>
                <a:ext cx="108644" cy="155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527" name="Line 479"/>
              <p:cNvSpPr>
                <a:spLocks noChangeShapeType="1"/>
              </p:cNvSpPr>
              <p:nvPr/>
            </p:nvSpPr>
            <p:spPr bwMode="auto">
              <a:xfrm rot="16200000" flipV="1">
                <a:off x="1864411" y="3944893"/>
                <a:ext cx="107156" cy="155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528" name="Line 480"/>
              <p:cNvSpPr>
                <a:spLocks noChangeShapeType="1"/>
              </p:cNvSpPr>
              <p:nvPr/>
            </p:nvSpPr>
            <p:spPr bwMode="auto">
              <a:xfrm rot="16200000" flipV="1">
                <a:off x="1901190" y="3886106"/>
                <a:ext cx="108644" cy="155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529" name="Line 481"/>
              <p:cNvSpPr>
                <a:spLocks noChangeShapeType="1"/>
              </p:cNvSpPr>
              <p:nvPr/>
            </p:nvSpPr>
            <p:spPr bwMode="auto">
              <a:xfrm rot="16200000" flipV="1">
                <a:off x="2012314" y="3723883"/>
                <a:ext cx="108645" cy="155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530" name="Line 482"/>
              <p:cNvSpPr>
                <a:spLocks noChangeShapeType="1"/>
              </p:cNvSpPr>
              <p:nvPr/>
            </p:nvSpPr>
            <p:spPr bwMode="auto">
              <a:xfrm rot="16200000" flipV="1">
                <a:off x="2059240" y="3662119"/>
                <a:ext cx="107156" cy="155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531" name="Line 483"/>
              <p:cNvSpPr>
                <a:spLocks noChangeShapeType="1"/>
              </p:cNvSpPr>
              <p:nvPr/>
            </p:nvSpPr>
            <p:spPr bwMode="auto">
              <a:xfrm rot="16200000" flipV="1">
                <a:off x="2103235" y="3603332"/>
                <a:ext cx="108644" cy="155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532" name="Line 484"/>
              <p:cNvSpPr>
                <a:spLocks noChangeShapeType="1"/>
              </p:cNvSpPr>
              <p:nvPr/>
            </p:nvSpPr>
            <p:spPr bwMode="auto">
              <a:xfrm rot="16200000" flipH="1">
                <a:off x="1797145" y="3958535"/>
                <a:ext cx="22325" cy="28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533" name="Line 485"/>
              <p:cNvSpPr>
                <a:spLocks noChangeShapeType="1"/>
              </p:cNvSpPr>
              <p:nvPr/>
            </p:nvSpPr>
            <p:spPr bwMode="auto">
              <a:xfrm rot="16200000" flipH="1">
                <a:off x="1838974" y="3890233"/>
                <a:ext cx="23813" cy="389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534" name="Line 486"/>
              <p:cNvSpPr>
                <a:spLocks noChangeShapeType="1"/>
              </p:cNvSpPr>
              <p:nvPr/>
            </p:nvSpPr>
            <p:spPr bwMode="auto">
              <a:xfrm rot="16200000" flipH="1">
                <a:off x="1881616" y="3835820"/>
                <a:ext cx="19348" cy="3319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535" name="Line 487"/>
              <p:cNvSpPr>
                <a:spLocks noChangeShapeType="1"/>
              </p:cNvSpPr>
              <p:nvPr/>
            </p:nvSpPr>
            <p:spPr bwMode="auto">
              <a:xfrm rot="16200000" flipH="1">
                <a:off x="1955151" y="3725754"/>
                <a:ext cx="23813" cy="3752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536" name="Line 488"/>
              <p:cNvSpPr>
                <a:spLocks noChangeShapeType="1"/>
              </p:cNvSpPr>
              <p:nvPr/>
            </p:nvSpPr>
            <p:spPr bwMode="auto">
              <a:xfrm rot="16200000" flipH="1">
                <a:off x="1977520" y="3690803"/>
                <a:ext cx="23813" cy="389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537" name="Line 489"/>
              <p:cNvSpPr>
                <a:spLocks noChangeShapeType="1"/>
              </p:cNvSpPr>
              <p:nvPr/>
            </p:nvSpPr>
            <p:spPr bwMode="auto">
              <a:xfrm rot="16200000" flipH="1">
                <a:off x="2043997" y="3602904"/>
                <a:ext cx="17859" cy="3319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538" name="Line 490"/>
              <p:cNvSpPr>
                <a:spLocks noChangeShapeType="1"/>
              </p:cNvSpPr>
              <p:nvPr/>
            </p:nvSpPr>
            <p:spPr bwMode="auto">
              <a:xfrm rot="16200000" flipH="1">
                <a:off x="2067020" y="3567298"/>
                <a:ext cx="22324" cy="404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563" name="Line 515"/>
              <p:cNvSpPr>
                <a:spLocks noChangeShapeType="1"/>
              </p:cNvSpPr>
              <p:nvPr/>
            </p:nvSpPr>
            <p:spPr bwMode="auto">
              <a:xfrm rot="16200000" flipH="1">
                <a:off x="1584230" y="2102829"/>
                <a:ext cx="549176" cy="802409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564" name="Line 516"/>
              <p:cNvSpPr>
                <a:spLocks noChangeShapeType="1"/>
              </p:cNvSpPr>
              <p:nvPr/>
            </p:nvSpPr>
            <p:spPr bwMode="auto">
              <a:xfrm rot="-5400000">
                <a:off x="1600038" y="2619421"/>
                <a:ext cx="410766" cy="2886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grpSp>
            <p:nvGrpSpPr>
              <p:cNvPr id="15608" name="Group 521"/>
              <p:cNvGrpSpPr>
                <a:grpSpLocks/>
              </p:cNvGrpSpPr>
              <p:nvPr/>
            </p:nvGrpSpPr>
            <p:grpSpPr bwMode="auto">
              <a:xfrm rot="9396097" flipH="1">
                <a:off x="1401330" y="2305349"/>
                <a:ext cx="311727" cy="317003"/>
                <a:chOff x="2816" y="718"/>
                <a:chExt cx="196" cy="200"/>
              </a:xfrm>
            </p:grpSpPr>
            <p:sp>
              <p:nvSpPr>
                <p:cNvPr id="2570" name="Freeform 522"/>
                <p:cNvSpPr>
                  <a:spLocks/>
                </p:cNvSpPr>
                <p:nvPr/>
              </p:nvSpPr>
              <p:spPr bwMode="auto">
                <a:xfrm>
                  <a:off x="2906" y="718"/>
                  <a:ext cx="104" cy="98"/>
                </a:xfrm>
                <a:custGeom>
                  <a:avLst/>
                  <a:gdLst>
                    <a:gd name="T0" fmla="*/ 30 w 104"/>
                    <a:gd name="T1" fmla="*/ 0 h 98"/>
                    <a:gd name="T2" fmla="*/ 0 w 104"/>
                    <a:gd name="T3" fmla="*/ 44 h 98"/>
                    <a:gd name="T4" fmla="*/ 78 w 104"/>
                    <a:gd name="T5" fmla="*/ 98 h 98"/>
                    <a:gd name="T6" fmla="*/ 104 w 104"/>
                    <a:gd name="T7" fmla="*/ 54 h 98"/>
                    <a:gd name="T8" fmla="*/ 30 w 104"/>
                    <a:gd name="T9" fmla="*/ 0 h 9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4" h="98">
                      <a:moveTo>
                        <a:pt x="30" y="0"/>
                      </a:moveTo>
                      <a:lnTo>
                        <a:pt x="0" y="44"/>
                      </a:lnTo>
                      <a:lnTo>
                        <a:pt x="78" y="98"/>
                      </a:lnTo>
                      <a:lnTo>
                        <a:pt x="104" y="54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71" name="Freeform 523"/>
                <p:cNvSpPr>
                  <a:spLocks/>
                </p:cNvSpPr>
                <p:nvPr/>
              </p:nvSpPr>
              <p:spPr bwMode="auto">
                <a:xfrm>
                  <a:off x="2815" y="749"/>
                  <a:ext cx="132" cy="170"/>
                </a:xfrm>
                <a:custGeom>
                  <a:avLst/>
                  <a:gdLst>
                    <a:gd name="T0" fmla="*/ 96 w 132"/>
                    <a:gd name="T1" fmla="*/ 6 h 170"/>
                    <a:gd name="T2" fmla="*/ 84 w 132"/>
                    <a:gd name="T3" fmla="*/ 0 h 170"/>
                    <a:gd name="T4" fmla="*/ 72 w 132"/>
                    <a:gd name="T5" fmla="*/ 18 h 170"/>
                    <a:gd name="T6" fmla="*/ 52 w 132"/>
                    <a:gd name="T7" fmla="*/ 6 h 170"/>
                    <a:gd name="T8" fmla="*/ 38 w 132"/>
                    <a:gd name="T9" fmla="*/ 26 h 170"/>
                    <a:gd name="T10" fmla="*/ 60 w 132"/>
                    <a:gd name="T11" fmla="*/ 38 h 170"/>
                    <a:gd name="T12" fmla="*/ 34 w 132"/>
                    <a:gd name="T13" fmla="*/ 76 h 170"/>
                    <a:gd name="T14" fmla="*/ 12 w 132"/>
                    <a:gd name="T15" fmla="*/ 66 h 170"/>
                    <a:gd name="T16" fmla="*/ 2 w 132"/>
                    <a:gd name="T17" fmla="*/ 88 h 170"/>
                    <a:gd name="T18" fmla="*/ 18 w 132"/>
                    <a:gd name="T19" fmla="*/ 100 h 170"/>
                    <a:gd name="T20" fmla="*/ 0 w 132"/>
                    <a:gd name="T21" fmla="*/ 136 h 170"/>
                    <a:gd name="T22" fmla="*/ 54 w 132"/>
                    <a:gd name="T23" fmla="*/ 170 h 170"/>
                    <a:gd name="T24" fmla="*/ 132 w 132"/>
                    <a:gd name="T25" fmla="*/ 42 h 170"/>
                    <a:gd name="T26" fmla="*/ 84 w 132"/>
                    <a:gd name="T27" fmla="*/ 6 h 170"/>
                    <a:gd name="T28" fmla="*/ 68 w 132"/>
                    <a:gd name="T29" fmla="*/ 20 h 17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132" h="170">
                      <a:moveTo>
                        <a:pt x="96" y="6"/>
                      </a:moveTo>
                      <a:lnTo>
                        <a:pt x="84" y="0"/>
                      </a:lnTo>
                      <a:lnTo>
                        <a:pt x="72" y="18"/>
                      </a:lnTo>
                      <a:lnTo>
                        <a:pt x="52" y="6"/>
                      </a:lnTo>
                      <a:lnTo>
                        <a:pt x="38" y="26"/>
                      </a:lnTo>
                      <a:lnTo>
                        <a:pt x="60" y="38"/>
                      </a:lnTo>
                      <a:lnTo>
                        <a:pt x="34" y="76"/>
                      </a:lnTo>
                      <a:lnTo>
                        <a:pt x="12" y="66"/>
                      </a:lnTo>
                      <a:lnTo>
                        <a:pt x="2" y="88"/>
                      </a:lnTo>
                      <a:lnTo>
                        <a:pt x="18" y="100"/>
                      </a:lnTo>
                      <a:lnTo>
                        <a:pt x="0" y="136"/>
                      </a:lnTo>
                      <a:lnTo>
                        <a:pt x="54" y="170"/>
                      </a:lnTo>
                      <a:lnTo>
                        <a:pt x="132" y="42"/>
                      </a:lnTo>
                      <a:lnTo>
                        <a:pt x="84" y="6"/>
                      </a:lnTo>
                      <a:lnTo>
                        <a:pt x="68" y="20"/>
                      </a:lnTo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72" name="Line 524"/>
                <p:cNvSpPr>
                  <a:spLocks noChangeShapeType="1"/>
                </p:cNvSpPr>
                <p:nvPr/>
              </p:nvSpPr>
              <p:spPr bwMode="auto">
                <a:xfrm>
                  <a:off x="2860" y="812"/>
                  <a:ext cx="54" cy="3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2573" name="Line 525"/>
              <p:cNvSpPr>
                <a:spLocks noChangeShapeType="1"/>
              </p:cNvSpPr>
              <p:nvPr/>
            </p:nvSpPr>
            <p:spPr bwMode="auto">
              <a:xfrm rot="16200000" flipH="1">
                <a:off x="1362657" y="2398952"/>
                <a:ext cx="218777" cy="32327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574" name="Line 526"/>
              <p:cNvSpPr>
                <a:spLocks noChangeShapeType="1"/>
              </p:cNvSpPr>
              <p:nvPr/>
            </p:nvSpPr>
            <p:spPr bwMode="auto">
              <a:xfrm rot="16200000" flipH="1">
                <a:off x="1403946" y="2319193"/>
                <a:ext cx="17859" cy="28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575" name="Line 527"/>
              <p:cNvSpPr>
                <a:spLocks noChangeShapeType="1"/>
              </p:cNvSpPr>
              <p:nvPr/>
            </p:nvSpPr>
            <p:spPr bwMode="auto">
              <a:xfrm rot="16200000" flipV="1">
                <a:off x="1463929" y="2249199"/>
                <a:ext cx="154781" cy="2164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576" name="Freeform 528"/>
              <p:cNvSpPr>
                <a:spLocks/>
              </p:cNvSpPr>
              <p:nvPr/>
            </p:nvSpPr>
            <p:spPr bwMode="auto">
              <a:xfrm rot="-5400000">
                <a:off x="1576384" y="2652320"/>
                <a:ext cx="305098" cy="251114"/>
              </a:xfrm>
              <a:custGeom>
                <a:avLst/>
                <a:gdLst>
                  <a:gd name="T0" fmla="*/ 61020 w 192"/>
                  <a:gd name="T1" fmla="*/ 0 h 158"/>
                  <a:gd name="T2" fmla="*/ 325438 w 192"/>
                  <a:gd name="T3" fmla="*/ 192309 h 158"/>
                  <a:gd name="T4" fmla="*/ 264418 w 192"/>
                  <a:gd name="T5" fmla="*/ 276225 h 158"/>
                  <a:gd name="T6" fmla="*/ 0 w 192"/>
                  <a:gd name="T7" fmla="*/ 87413 h 158"/>
                  <a:gd name="T8" fmla="*/ 61020 w 192"/>
                  <a:gd name="T9" fmla="*/ 0 h 1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2" h="158">
                    <a:moveTo>
                      <a:pt x="36" y="0"/>
                    </a:moveTo>
                    <a:lnTo>
                      <a:pt x="192" y="110"/>
                    </a:lnTo>
                    <a:lnTo>
                      <a:pt x="156" y="158"/>
                    </a:lnTo>
                    <a:lnTo>
                      <a:pt x="0" y="5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577" name="Freeform 529"/>
              <p:cNvSpPr>
                <a:spLocks/>
              </p:cNvSpPr>
              <p:nvPr/>
            </p:nvSpPr>
            <p:spPr bwMode="auto">
              <a:xfrm rot="-5400000">
                <a:off x="1731368" y="2453365"/>
                <a:ext cx="172641" cy="186170"/>
              </a:xfrm>
              <a:custGeom>
                <a:avLst/>
                <a:gdLst>
                  <a:gd name="T0" fmla="*/ 95485 w 108"/>
                  <a:gd name="T1" fmla="*/ 0 h 118"/>
                  <a:gd name="T2" fmla="*/ 0 w 108"/>
                  <a:gd name="T3" fmla="*/ 142310 h 118"/>
                  <a:gd name="T4" fmla="*/ 92075 w 108"/>
                  <a:gd name="T5" fmla="*/ 204787 h 118"/>
                  <a:gd name="T6" fmla="*/ 184150 w 108"/>
                  <a:gd name="T7" fmla="*/ 62477 h 118"/>
                  <a:gd name="T8" fmla="*/ 95485 w 108"/>
                  <a:gd name="T9" fmla="*/ 0 h 1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8" h="118">
                    <a:moveTo>
                      <a:pt x="56" y="0"/>
                    </a:moveTo>
                    <a:lnTo>
                      <a:pt x="0" y="82"/>
                    </a:lnTo>
                    <a:lnTo>
                      <a:pt x="54" y="118"/>
                    </a:lnTo>
                    <a:lnTo>
                      <a:pt x="108" y="36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578" name="Freeform 530"/>
              <p:cNvSpPr>
                <a:spLocks/>
              </p:cNvSpPr>
              <p:nvPr/>
            </p:nvSpPr>
            <p:spPr bwMode="auto">
              <a:xfrm rot="-5400000">
                <a:off x="1683900" y="2601178"/>
                <a:ext cx="114598" cy="73602"/>
              </a:xfrm>
              <a:custGeom>
                <a:avLst/>
                <a:gdLst>
                  <a:gd name="T0" fmla="*/ 0 w 72"/>
                  <a:gd name="T1" fmla="*/ 21121 h 46"/>
                  <a:gd name="T2" fmla="*/ 13582 w 72"/>
                  <a:gd name="T3" fmla="*/ 0 h 46"/>
                  <a:gd name="T4" fmla="*/ 122238 w 72"/>
                  <a:gd name="T5" fmla="*/ 80962 h 4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2" h="46">
                    <a:moveTo>
                      <a:pt x="0" y="12"/>
                    </a:moveTo>
                    <a:lnTo>
                      <a:pt x="8" y="0"/>
                    </a:lnTo>
                    <a:lnTo>
                      <a:pt x="72" y="46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579" name="Freeform 531"/>
              <p:cNvSpPr>
                <a:spLocks/>
              </p:cNvSpPr>
              <p:nvPr/>
            </p:nvSpPr>
            <p:spPr bwMode="auto">
              <a:xfrm rot="-5400000">
                <a:off x="1543145" y="2753885"/>
                <a:ext cx="165199" cy="131329"/>
              </a:xfrm>
              <a:custGeom>
                <a:avLst/>
                <a:gdLst>
                  <a:gd name="T0" fmla="*/ 159269 w 104"/>
                  <a:gd name="T1" fmla="*/ 144462 h 82"/>
                  <a:gd name="T2" fmla="*/ 176212 w 104"/>
                  <a:gd name="T3" fmla="*/ 119798 h 82"/>
                  <a:gd name="T4" fmla="*/ 0 w 104"/>
                  <a:gd name="T5" fmla="*/ 0 h 8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4" h="82">
                    <a:moveTo>
                      <a:pt x="94" y="82"/>
                    </a:moveTo>
                    <a:lnTo>
                      <a:pt x="104" y="68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580" name="Line 532"/>
              <p:cNvSpPr>
                <a:spLocks noChangeShapeType="1"/>
              </p:cNvSpPr>
              <p:nvPr/>
            </p:nvSpPr>
            <p:spPr bwMode="auto">
              <a:xfrm rot="-5400000">
                <a:off x="1434816" y="2502590"/>
                <a:ext cx="409277" cy="2886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581" name="Freeform 533"/>
              <p:cNvSpPr>
                <a:spLocks/>
              </p:cNvSpPr>
              <p:nvPr/>
            </p:nvSpPr>
            <p:spPr bwMode="auto">
              <a:xfrm rot="-5400000">
                <a:off x="1678330" y="1877580"/>
                <a:ext cx="291703" cy="340591"/>
              </a:xfrm>
              <a:custGeom>
                <a:avLst/>
                <a:gdLst>
                  <a:gd name="T0" fmla="*/ 179249 w 184"/>
                  <a:gd name="T1" fmla="*/ 0 h 214"/>
                  <a:gd name="T2" fmla="*/ 0 w 184"/>
                  <a:gd name="T3" fmla="*/ 276611 h 214"/>
                  <a:gd name="T4" fmla="*/ 142047 w 184"/>
                  <a:gd name="T5" fmla="*/ 374650 h 214"/>
                  <a:gd name="T6" fmla="*/ 311150 w 184"/>
                  <a:gd name="T7" fmla="*/ 87535 h 214"/>
                  <a:gd name="T8" fmla="*/ 179249 w 184"/>
                  <a:gd name="T9" fmla="*/ 0 h 2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4" h="214">
                    <a:moveTo>
                      <a:pt x="106" y="0"/>
                    </a:moveTo>
                    <a:lnTo>
                      <a:pt x="0" y="158"/>
                    </a:lnTo>
                    <a:lnTo>
                      <a:pt x="84" y="214"/>
                    </a:lnTo>
                    <a:lnTo>
                      <a:pt x="184" y="50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582" name="Freeform 534"/>
              <p:cNvSpPr>
                <a:spLocks/>
              </p:cNvSpPr>
              <p:nvPr/>
            </p:nvSpPr>
            <p:spPr bwMode="auto">
              <a:xfrm rot="-5400000">
                <a:off x="2092366" y="2362737"/>
                <a:ext cx="397372" cy="339148"/>
              </a:xfrm>
              <a:custGeom>
                <a:avLst/>
                <a:gdLst>
                  <a:gd name="T0" fmla="*/ 98336 w 250"/>
                  <a:gd name="T1" fmla="*/ 0 h 214"/>
                  <a:gd name="T2" fmla="*/ 423863 w 250"/>
                  <a:gd name="T3" fmla="*/ 226627 h 214"/>
                  <a:gd name="T4" fmla="*/ 328918 w 250"/>
                  <a:gd name="T5" fmla="*/ 373063 h 214"/>
                  <a:gd name="T6" fmla="*/ 0 w 250"/>
                  <a:gd name="T7" fmla="*/ 142949 h 214"/>
                  <a:gd name="T8" fmla="*/ 98336 w 250"/>
                  <a:gd name="T9" fmla="*/ 0 h 2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0" h="214">
                    <a:moveTo>
                      <a:pt x="58" y="0"/>
                    </a:moveTo>
                    <a:lnTo>
                      <a:pt x="250" y="130"/>
                    </a:lnTo>
                    <a:lnTo>
                      <a:pt x="194" y="214"/>
                    </a:lnTo>
                    <a:lnTo>
                      <a:pt x="0" y="82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583" name="Freeform 535"/>
              <p:cNvSpPr>
                <a:spLocks/>
              </p:cNvSpPr>
              <p:nvPr/>
            </p:nvSpPr>
            <p:spPr bwMode="auto">
              <a:xfrm rot="-5400000">
                <a:off x="1842176" y="2327176"/>
                <a:ext cx="241102" cy="254000"/>
              </a:xfrm>
              <a:custGeom>
                <a:avLst/>
                <a:gdLst>
                  <a:gd name="T0" fmla="*/ 128588 w 152"/>
                  <a:gd name="T1" fmla="*/ 0 h 160"/>
                  <a:gd name="T2" fmla="*/ 257175 w 152"/>
                  <a:gd name="T3" fmla="*/ 94298 h 160"/>
                  <a:gd name="T4" fmla="*/ 138739 w 152"/>
                  <a:gd name="T5" fmla="*/ 279400 h 160"/>
                  <a:gd name="T6" fmla="*/ 0 w 152"/>
                  <a:gd name="T7" fmla="*/ 188595 h 160"/>
                  <a:gd name="T8" fmla="*/ 128588 w 152"/>
                  <a:gd name="T9" fmla="*/ 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2" h="160">
                    <a:moveTo>
                      <a:pt x="76" y="0"/>
                    </a:moveTo>
                    <a:lnTo>
                      <a:pt x="152" y="54"/>
                    </a:lnTo>
                    <a:lnTo>
                      <a:pt x="82" y="160"/>
                    </a:lnTo>
                    <a:lnTo>
                      <a:pt x="0" y="10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584" name="Freeform 536"/>
              <p:cNvSpPr>
                <a:spLocks/>
              </p:cNvSpPr>
              <p:nvPr/>
            </p:nvSpPr>
            <p:spPr bwMode="auto">
              <a:xfrm rot="-5400000">
                <a:off x="1592506" y="2157558"/>
                <a:ext cx="241102" cy="256886"/>
              </a:xfrm>
              <a:custGeom>
                <a:avLst/>
                <a:gdLst>
                  <a:gd name="T0" fmla="*/ 128588 w 152"/>
                  <a:gd name="T1" fmla="*/ 0 h 162"/>
                  <a:gd name="T2" fmla="*/ 257175 w 152"/>
                  <a:gd name="T3" fmla="*/ 101169 h 162"/>
                  <a:gd name="T4" fmla="*/ 135355 w 152"/>
                  <a:gd name="T5" fmla="*/ 282575 h 162"/>
                  <a:gd name="T6" fmla="*/ 0 w 152"/>
                  <a:gd name="T7" fmla="*/ 188383 h 162"/>
                  <a:gd name="T8" fmla="*/ 128588 w 152"/>
                  <a:gd name="T9" fmla="*/ 0 h 1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2" h="162">
                    <a:moveTo>
                      <a:pt x="76" y="0"/>
                    </a:moveTo>
                    <a:lnTo>
                      <a:pt x="152" y="58"/>
                    </a:lnTo>
                    <a:lnTo>
                      <a:pt x="80" y="162"/>
                    </a:lnTo>
                    <a:lnTo>
                      <a:pt x="0" y="10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585" name="Freeform 537"/>
              <p:cNvSpPr>
                <a:spLocks/>
              </p:cNvSpPr>
              <p:nvPr/>
            </p:nvSpPr>
            <p:spPr bwMode="auto">
              <a:xfrm rot="-5400000">
                <a:off x="2002032" y="2094126"/>
                <a:ext cx="263425" cy="292965"/>
              </a:xfrm>
              <a:custGeom>
                <a:avLst/>
                <a:gdLst>
                  <a:gd name="T0" fmla="*/ 135415 w 166"/>
                  <a:gd name="T1" fmla="*/ 0 h 184"/>
                  <a:gd name="T2" fmla="*/ 280987 w 166"/>
                  <a:gd name="T3" fmla="*/ 105085 h 184"/>
                  <a:gd name="T4" fmla="*/ 142186 w 166"/>
                  <a:gd name="T5" fmla="*/ 322262 h 184"/>
                  <a:gd name="T6" fmla="*/ 0 w 166"/>
                  <a:gd name="T7" fmla="*/ 227685 h 184"/>
                  <a:gd name="T8" fmla="*/ 135415 w 166"/>
                  <a:gd name="T9" fmla="*/ 0 h 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6" h="184">
                    <a:moveTo>
                      <a:pt x="80" y="0"/>
                    </a:moveTo>
                    <a:lnTo>
                      <a:pt x="166" y="60"/>
                    </a:lnTo>
                    <a:lnTo>
                      <a:pt x="84" y="184"/>
                    </a:lnTo>
                    <a:lnTo>
                      <a:pt x="0" y="13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586" name="Line 538"/>
              <p:cNvSpPr>
                <a:spLocks noChangeShapeType="1"/>
              </p:cNvSpPr>
              <p:nvPr/>
            </p:nvSpPr>
            <p:spPr bwMode="auto">
              <a:xfrm rot="16200000" flipH="1">
                <a:off x="1684307" y="2131963"/>
                <a:ext cx="325933" cy="4762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587" name="Line 539"/>
              <p:cNvSpPr>
                <a:spLocks noChangeShapeType="1"/>
              </p:cNvSpPr>
              <p:nvPr/>
            </p:nvSpPr>
            <p:spPr bwMode="auto">
              <a:xfrm rot="16200000" flipH="1">
                <a:off x="1776422" y="2383326"/>
                <a:ext cx="56555" cy="851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588" name="Line 540"/>
              <p:cNvSpPr>
                <a:spLocks noChangeShapeType="1"/>
              </p:cNvSpPr>
              <p:nvPr/>
            </p:nvSpPr>
            <p:spPr bwMode="auto">
              <a:xfrm rot="-5400000">
                <a:off x="1782466" y="2307513"/>
                <a:ext cx="133945" cy="909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589" name="Freeform 541"/>
              <p:cNvSpPr>
                <a:spLocks/>
              </p:cNvSpPr>
              <p:nvPr/>
            </p:nvSpPr>
            <p:spPr bwMode="auto">
              <a:xfrm rot="-5400000">
                <a:off x="1724468" y="2060729"/>
                <a:ext cx="342305" cy="489239"/>
              </a:xfrm>
              <a:custGeom>
                <a:avLst/>
                <a:gdLst>
                  <a:gd name="T0" fmla="*/ 324556 w 216"/>
                  <a:gd name="T1" fmla="*/ 20967 h 308"/>
                  <a:gd name="T2" fmla="*/ 348221 w 216"/>
                  <a:gd name="T3" fmla="*/ 0 h 308"/>
                  <a:gd name="T4" fmla="*/ 365125 w 216"/>
                  <a:gd name="T5" fmla="*/ 17473 h 308"/>
                  <a:gd name="T6" fmla="*/ 27046 w 216"/>
                  <a:gd name="T7" fmla="*/ 538163 h 308"/>
                  <a:gd name="T8" fmla="*/ 0 w 216"/>
                  <a:gd name="T9" fmla="*/ 513701 h 308"/>
                  <a:gd name="T10" fmla="*/ 30427 w 216"/>
                  <a:gd name="T11" fmla="*/ 478755 h 3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" h="308">
                    <a:moveTo>
                      <a:pt x="192" y="12"/>
                    </a:moveTo>
                    <a:lnTo>
                      <a:pt x="206" y="0"/>
                    </a:lnTo>
                    <a:lnTo>
                      <a:pt x="216" y="10"/>
                    </a:lnTo>
                    <a:lnTo>
                      <a:pt x="16" y="308"/>
                    </a:lnTo>
                    <a:lnTo>
                      <a:pt x="0" y="294"/>
                    </a:lnTo>
                    <a:lnTo>
                      <a:pt x="18" y="27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590" name="Freeform 542"/>
              <p:cNvSpPr>
                <a:spLocks/>
              </p:cNvSpPr>
              <p:nvPr/>
            </p:nvSpPr>
            <p:spPr bwMode="auto">
              <a:xfrm rot="-5400000">
                <a:off x="2009090" y="2581762"/>
                <a:ext cx="35719" cy="21647"/>
              </a:xfrm>
              <a:custGeom>
                <a:avLst/>
                <a:gdLst>
                  <a:gd name="T0" fmla="*/ 0 w 22"/>
                  <a:gd name="T1" fmla="*/ 6803 h 14"/>
                  <a:gd name="T2" fmla="*/ 20782 w 22"/>
                  <a:gd name="T3" fmla="*/ 23812 h 14"/>
                  <a:gd name="T4" fmla="*/ 38100 w 22"/>
                  <a:gd name="T5" fmla="*/ 0 h 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" h="14">
                    <a:moveTo>
                      <a:pt x="0" y="4"/>
                    </a:moveTo>
                    <a:lnTo>
                      <a:pt x="12" y="14"/>
                    </a:lnTo>
                    <a:lnTo>
                      <a:pt x="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591" name="Freeform 543"/>
              <p:cNvSpPr>
                <a:spLocks/>
              </p:cNvSpPr>
              <p:nvPr/>
            </p:nvSpPr>
            <p:spPr bwMode="auto">
              <a:xfrm rot="-5400000">
                <a:off x="2086458" y="2606770"/>
                <a:ext cx="25301" cy="50511"/>
              </a:xfrm>
              <a:custGeom>
                <a:avLst/>
                <a:gdLst>
                  <a:gd name="T0" fmla="*/ 0 w 16"/>
                  <a:gd name="T1" fmla="*/ 0 h 32"/>
                  <a:gd name="T2" fmla="*/ 26988 w 16"/>
                  <a:gd name="T3" fmla="*/ 13891 h 32"/>
                  <a:gd name="T4" fmla="*/ 10121 w 16"/>
                  <a:gd name="T5" fmla="*/ 55562 h 3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" h="32">
                    <a:moveTo>
                      <a:pt x="0" y="0"/>
                    </a:moveTo>
                    <a:lnTo>
                      <a:pt x="16" y="8"/>
                    </a:lnTo>
                    <a:lnTo>
                      <a:pt x="6" y="3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592" name="Freeform 544"/>
              <p:cNvSpPr>
                <a:spLocks/>
              </p:cNvSpPr>
              <p:nvPr/>
            </p:nvSpPr>
            <p:spPr bwMode="auto">
              <a:xfrm rot="-5400000">
                <a:off x="1560419" y="2257475"/>
                <a:ext cx="25300" cy="31750"/>
              </a:xfrm>
              <a:custGeom>
                <a:avLst/>
                <a:gdLst>
                  <a:gd name="T0" fmla="*/ 0 w 16"/>
                  <a:gd name="T1" fmla="*/ 0 h 20"/>
                  <a:gd name="T2" fmla="*/ 26987 w 16"/>
                  <a:gd name="T3" fmla="*/ 17463 h 20"/>
                  <a:gd name="T4" fmla="*/ 16867 w 16"/>
                  <a:gd name="T5" fmla="*/ 34925 h 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" h="20">
                    <a:moveTo>
                      <a:pt x="0" y="0"/>
                    </a:moveTo>
                    <a:lnTo>
                      <a:pt x="16" y="10"/>
                    </a:lnTo>
                    <a:lnTo>
                      <a:pt x="10" y="2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593" name="Line 545"/>
              <p:cNvSpPr>
                <a:spLocks noChangeShapeType="1"/>
              </p:cNvSpPr>
              <p:nvPr/>
            </p:nvSpPr>
            <p:spPr bwMode="auto">
              <a:xfrm rot="16200000" flipH="1">
                <a:off x="2157061" y="2525660"/>
                <a:ext cx="127992" cy="1933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594" name="Line 546"/>
              <p:cNvSpPr>
                <a:spLocks noChangeShapeType="1"/>
              </p:cNvSpPr>
              <p:nvPr/>
            </p:nvSpPr>
            <p:spPr bwMode="auto">
              <a:xfrm rot="16200000" flipH="1">
                <a:off x="2208408" y="2465384"/>
                <a:ext cx="120550" cy="1933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595" name="Line 547"/>
              <p:cNvSpPr>
                <a:spLocks noChangeShapeType="1"/>
              </p:cNvSpPr>
              <p:nvPr/>
            </p:nvSpPr>
            <p:spPr bwMode="auto">
              <a:xfrm rot="16200000" flipH="1">
                <a:off x="2253213" y="2408671"/>
                <a:ext cx="116086" cy="1832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596" name="Line 548"/>
              <p:cNvSpPr>
                <a:spLocks noChangeShapeType="1"/>
              </p:cNvSpPr>
              <p:nvPr/>
            </p:nvSpPr>
            <p:spPr bwMode="auto">
              <a:xfrm rot="16200000" flipH="1">
                <a:off x="2293555" y="2344742"/>
                <a:ext cx="120551" cy="1876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597" name="Freeform 549"/>
              <p:cNvSpPr>
                <a:spLocks/>
              </p:cNvSpPr>
              <p:nvPr/>
            </p:nvSpPr>
            <p:spPr bwMode="auto">
              <a:xfrm rot="-5400000">
                <a:off x="2287827" y="2280701"/>
                <a:ext cx="69949" cy="41852"/>
              </a:xfrm>
              <a:custGeom>
                <a:avLst/>
                <a:gdLst>
                  <a:gd name="T0" fmla="*/ 0 w 44"/>
                  <a:gd name="T1" fmla="*/ 17707 h 26"/>
                  <a:gd name="T2" fmla="*/ 13566 w 44"/>
                  <a:gd name="T3" fmla="*/ 0 h 26"/>
                  <a:gd name="T4" fmla="*/ 74612 w 44"/>
                  <a:gd name="T5" fmla="*/ 46037 h 2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4" h="26">
                    <a:moveTo>
                      <a:pt x="0" y="10"/>
                    </a:moveTo>
                    <a:lnTo>
                      <a:pt x="8" y="0"/>
                    </a:lnTo>
                    <a:lnTo>
                      <a:pt x="44" y="26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598" name="Freeform 550"/>
              <p:cNvSpPr>
                <a:spLocks/>
              </p:cNvSpPr>
              <p:nvPr/>
            </p:nvSpPr>
            <p:spPr bwMode="auto">
              <a:xfrm rot="-5400000">
                <a:off x="1892102" y="2174694"/>
                <a:ext cx="89297" cy="115455"/>
              </a:xfrm>
              <a:custGeom>
                <a:avLst/>
                <a:gdLst>
                  <a:gd name="T0" fmla="*/ 27214 w 56"/>
                  <a:gd name="T1" fmla="*/ 127000 h 72"/>
                  <a:gd name="T2" fmla="*/ 0 w 56"/>
                  <a:gd name="T3" fmla="*/ 98778 h 72"/>
                  <a:gd name="T4" fmla="*/ 64634 w 56"/>
                  <a:gd name="T5" fmla="*/ 0 h 72"/>
                  <a:gd name="T6" fmla="*/ 95250 w 56"/>
                  <a:gd name="T7" fmla="*/ 10583 h 7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6" h="72">
                    <a:moveTo>
                      <a:pt x="16" y="72"/>
                    </a:moveTo>
                    <a:lnTo>
                      <a:pt x="0" y="56"/>
                    </a:lnTo>
                    <a:lnTo>
                      <a:pt x="38" y="0"/>
                    </a:lnTo>
                    <a:lnTo>
                      <a:pt x="56" y="6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599" name="Line 551"/>
              <p:cNvSpPr>
                <a:spLocks noChangeShapeType="1"/>
              </p:cNvSpPr>
              <p:nvPr/>
            </p:nvSpPr>
            <p:spPr bwMode="auto">
              <a:xfrm rot="-5400000">
                <a:off x="1900107" y="2090788"/>
                <a:ext cx="180082" cy="127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600" name="Line 552"/>
              <p:cNvSpPr>
                <a:spLocks noChangeShapeType="1"/>
              </p:cNvSpPr>
              <p:nvPr/>
            </p:nvSpPr>
            <p:spPr bwMode="auto">
              <a:xfrm rot="-5400000">
                <a:off x="2006451" y="2174627"/>
                <a:ext cx="162223" cy="1111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601" name="Line 553"/>
              <p:cNvSpPr>
                <a:spLocks noChangeShapeType="1"/>
              </p:cNvSpPr>
              <p:nvPr/>
            </p:nvSpPr>
            <p:spPr bwMode="auto">
              <a:xfrm rot="-5400000">
                <a:off x="2069861" y="2219276"/>
                <a:ext cx="168176" cy="1111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602" name="Line 554"/>
              <p:cNvSpPr>
                <a:spLocks noChangeShapeType="1"/>
              </p:cNvSpPr>
              <p:nvPr/>
            </p:nvSpPr>
            <p:spPr bwMode="auto">
              <a:xfrm rot="-5400000">
                <a:off x="2155572" y="2371193"/>
                <a:ext cx="35719" cy="230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603" name="Line 555"/>
              <p:cNvSpPr>
                <a:spLocks noChangeShapeType="1"/>
              </p:cNvSpPr>
              <p:nvPr/>
            </p:nvSpPr>
            <p:spPr bwMode="auto">
              <a:xfrm rot="-5400000">
                <a:off x="1792478" y="2017028"/>
                <a:ext cx="187523" cy="121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604" name="Line 556"/>
              <p:cNvSpPr>
                <a:spLocks noChangeShapeType="1"/>
              </p:cNvSpPr>
              <p:nvPr/>
            </p:nvSpPr>
            <p:spPr bwMode="auto">
              <a:xfrm rot="-5400000">
                <a:off x="1982549" y="2033241"/>
                <a:ext cx="25300" cy="158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605" name="Line 557"/>
              <p:cNvSpPr>
                <a:spLocks noChangeShapeType="1"/>
              </p:cNvSpPr>
              <p:nvPr/>
            </p:nvSpPr>
            <p:spPr bwMode="auto">
              <a:xfrm rot="-5400000">
                <a:off x="1726701" y="1974656"/>
                <a:ext cx="194964" cy="124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606" name="Line 558"/>
              <p:cNvSpPr>
                <a:spLocks noChangeShapeType="1"/>
              </p:cNvSpPr>
              <p:nvPr/>
            </p:nvSpPr>
            <p:spPr bwMode="auto">
              <a:xfrm rot="-5400000">
                <a:off x="1667665" y="1929918"/>
                <a:ext cx="186036" cy="1183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607" name="Freeform 559"/>
              <p:cNvSpPr>
                <a:spLocks/>
              </p:cNvSpPr>
              <p:nvPr/>
            </p:nvSpPr>
            <p:spPr bwMode="auto">
              <a:xfrm rot="-5400000">
                <a:off x="1556427" y="1829098"/>
                <a:ext cx="193477" cy="142875"/>
              </a:xfrm>
              <a:custGeom>
                <a:avLst/>
                <a:gdLst>
                  <a:gd name="T0" fmla="*/ 0 w 122"/>
                  <a:gd name="T1" fmla="*/ 20955 h 90"/>
                  <a:gd name="T2" fmla="*/ 182693 w 122"/>
                  <a:gd name="T3" fmla="*/ 157163 h 90"/>
                  <a:gd name="T4" fmla="*/ 206375 w 122"/>
                  <a:gd name="T5" fmla="*/ 125730 h 90"/>
                  <a:gd name="T6" fmla="*/ 20299 w 122"/>
                  <a:gd name="T7" fmla="*/ 0 h 90"/>
                  <a:gd name="T8" fmla="*/ 0 w 122"/>
                  <a:gd name="T9" fmla="*/ 20955 h 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2" h="90">
                    <a:moveTo>
                      <a:pt x="0" y="12"/>
                    </a:moveTo>
                    <a:lnTo>
                      <a:pt x="108" y="90"/>
                    </a:lnTo>
                    <a:lnTo>
                      <a:pt x="122" y="72"/>
                    </a:lnTo>
                    <a:lnTo>
                      <a:pt x="12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608" name="Freeform 560"/>
              <p:cNvSpPr>
                <a:spLocks/>
              </p:cNvSpPr>
              <p:nvPr/>
            </p:nvSpPr>
            <p:spPr bwMode="auto">
              <a:xfrm rot="-5400000">
                <a:off x="1373571" y="2066975"/>
                <a:ext cx="212825" cy="174625"/>
              </a:xfrm>
              <a:custGeom>
                <a:avLst/>
                <a:gdLst>
                  <a:gd name="T0" fmla="*/ 0 w 134"/>
                  <a:gd name="T1" fmla="*/ 24447 h 110"/>
                  <a:gd name="T2" fmla="*/ 227013 w 134"/>
                  <a:gd name="T3" fmla="*/ 192087 h 110"/>
                  <a:gd name="T4" fmla="*/ 227013 w 134"/>
                  <a:gd name="T5" fmla="*/ 153670 h 110"/>
                  <a:gd name="T6" fmla="*/ 30494 w 134"/>
                  <a:gd name="T7" fmla="*/ 0 h 110"/>
                  <a:gd name="T8" fmla="*/ 0 w 134"/>
                  <a:gd name="T9" fmla="*/ 244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4" h="110">
                    <a:moveTo>
                      <a:pt x="0" y="14"/>
                    </a:moveTo>
                    <a:lnTo>
                      <a:pt x="134" y="110"/>
                    </a:lnTo>
                    <a:lnTo>
                      <a:pt x="134" y="88"/>
                    </a:lnTo>
                    <a:lnTo>
                      <a:pt x="18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609" name="Freeform 561"/>
              <p:cNvSpPr>
                <a:spLocks/>
              </p:cNvSpPr>
              <p:nvPr/>
            </p:nvSpPr>
            <p:spPr bwMode="auto">
              <a:xfrm rot="-5400000">
                <a:off x="1841749" y="1697701"/>
                <a:ext cx="412253" cy="591705"/>
              </a:xfrm>
              <a:custGeom>
                <a:avLst/>
                <a:gdLst>
                  <a:gd name="T0" fmla="*/ 399146 w 260"/>
                  <a:gd name="T1" fmla="*/ 0 h 372"/>
                  <a:gd name="T2" fmla="*/ 439737 w 260"/>
                  <a:gd name="T3" fmla="*/ 31494 h 372"/>
                  <a:gd name="T4" fmla="*/ 50739 w 260"/>
                  <a:gd name="T5" fmla="*/ 650875 h 372"/>
                  <a:gd name="T6" fmla="*/ 0 w 260"/>
                  <a:gd name="T7" fmla="*/ 612382 h 372"/>
                  <a:gd name="T8" fmla="*/ 399146 w 260"/>
                  <a:gd name="T9" fmla="*/ 0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0" h="372">
                    <a:moveTo>
                      <a:pt x="236" y="0"/>
                    </a:moveTo>
                    <a:lnTo>
                      <a:pt x="260" y="18"/>
                    </a:lnTo>
                    <a:lnTo>
                      <a:pt x="30" y="372"/>
                    </a:lnTo>
                    <a:lnTo>
                      <a:pt x="0" y="350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610" name="Freeform 562"/>
              <p:cNvSpPr>
                <a:spLocks/>
              </p:cNvSpPr>
              <p:nvPr/>
            </p:nvSpPr>
            <p:spPr bwMode="auto">
              <a:xfrm rot="-5400000">
                <a:off x="1722822" y="1776219"/>
                <a:ext cx="22324" cy="44739"/>
              </a:xfrm>
              <a:custGeom>
                <a:avLst/>
                <a:gdLst>
                  <a:gd name="T0" fmla="*/ 17009 w 14"/>
                  <a:gd name="T1" fmla="*/ 0 h 28"/>
                  <a:gd name="T2" fmla="*/ 0 w 14"/>
                  <a:gd name="T3" fmla="*/ 28122 h 28"/>
                  <a:gd name="T4" fmla="*/ 23812 w 14"/>
                  <a:gd name="T5" fmla="*/ 49213 h 28"/>
                  <a:gd name="T6" fmla="*/ 17009 w 14"/>
                  <a:gd name="T7" fmla="*/ 0 h 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28">
                    <a:moveTo>
                      <a:pt x="10" y="0"/>
                    </a:moveTo>
                    <a:lnTo>
                      <a:pt x="0" y="16"/>
                    </a:lnTo>
                    <a:lnTo>
                      <a:pt x="14" y="28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611" name="Freeform 563"/>
              <p:cNvSpPr>
                <a:spLocks/>
              </p:cNvSpPr>
              <p:nvPr/>
            </p:nvSpPr>
            <p:spPr bwMode="auto">
              <a:xfrm rot="-5400000">
                <a:off x="1257936" y="2312993"/>
                <a:ext cx="129480" cy="108238"/>
              </a:xfrm>
              <a:custGeom>
                <a:avLst/>
                <a:gdLst>
                  <a:gd name="T0" fmla="*/ 0 w 82"/>
                  <a:gd name="T1" fmla="*/ 24513 h 68"/>
                  <a:gd name="T2" fmla="*/ 131375 w 82"/>
                  <a:gd name="T3" fmla="*/ 119062 h 68"/>
                  <a:gd name="T4" fmla="*/ 138112 w 82"/>
                  <a:gd name="T5" fmla="*/ 87546 h 68"/>
                  <a:gd name="T6" fmla="*/ 6737 w 82"/>
                  <a:gd name="T7" fmla="*/ 0 h 68"/>
                  <a:gd name="T8" fmla="*/ 0 w 82"/>
                  <a:gd name="T9" fmla="*/ 2451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2" h="68">
                    <a:moveTo>
                      <a:pt x="0" y="14"/>
                    </a:moveTo>
                    <a:lnTo>
                      <a:pt x="78" y="68"/>
                    </a:lnTo>
                    <a:lnTo>
                      <a:pt x="82" y="50"/>
                    </a:lnTo>
                    <a:lnTo>
                      <a:pt x="4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612" name="Line 564"/>
              <p:cNvSpPr>
                <a:spLocks noChangeShapeType="1"/>
              </p:cNvSpPr>
              <p:nvPr/>
            </p:nvSpPr>
            <p:spPr bwMode="auto">
              <a:xfrm rot="16200000" flipH="1">
                <a:off x="1621077" y="2007579"/>
                <a:ext cx="22324" cy="404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613" name="Freeform 565"/>
              <p:cNvSpPr>
                <a:spLocks/>
              </p:cNvSpPr>
              <p:nvPr/>
            </p:nvSpPr>
            <p:spPr bwMode="auto">
              <a:xfrm rot="-5400000">
                <a:off x="1469024" y="2101815"/>
                <a:ext cx="199430" cy="118341"/>
              </a:xfrm>
              <a:custGeom>
                <a:avLst/>
                <a:gdLst>
                  <a:gd name="T0" fmla="*/ 0 w 126"/>
                  <a:gd name="T1" fmla="*/ 0 h 74"/>
                  <a:gd name="T2" fmla="*/ 178959 w 126"/>
                  <a:gd name="T3" fmla="*/ 130175 h 74"/>
                  <a:gd name="T4" fmla="*/ 212725 w 126"/>
                  <a:gd name="T5" fmla="*/ 70365 h 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6" h="74">
                    <a:moveTo>
                      <a:pt x="0" y="0"/>
                    </a:moveTo>
                    <a:lnTo>
                      <a:pt x="106" y="74"/>
                    </a:lnTo>
                    <a:lnTo>
                      <a:pt x="126" y="4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614" name="Freeform 566"/>
              <p:cNvSpPr>
                <a:spLocks/>
              </p:cNvSpPr>
              <p:nvPr/>
            </p:nvSpPr>
            <p:spPr bwMode="auto">
              <a:xfrm rot="-5400000">
                <a:off x="2382942" y="2176071"/>
                <a:ext cx="174129" cy="203488"/>
              </a:xfrm>
              <a:custGeom>
                <a:avLst/>
                <a:gdLst>
                  <a:gd name="T0" fmla="*/ 131705 w 110"/>
                  <a:gd name="T1" fmla="*/ 0 h 128"/>
                  <a:gd name="T2" fmla="*/ 0 w 110"/>
                  <a:gd name="T3" fmla="*/ 192360 h 128"/>
                  <a:gd name="T4" fmla="*/ 47279 w 110"/>
                  <a:gd name="T5" fmla="*/ 223837 h 128"/>
                  <a:gd name="T6" fmla="*/ 185738 w 110"/>
                  <a:gd name="T7" fmla="*/ 24482 h 128"/>
                  <a:gd name="T8" fmla="*/ 131705 w 110"/>
                  <a:gd name="T9" fmla="*/ 0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0" h="128">
                    <a:moveTo>
                      <a:pt x="78" y="0"/>
                    </a:moveTo>
                    <a:lnTo>
                      <a:pt x="0" y="110"/>
                    </a:lnTo>
                    <a:lnTo>
                      <a:pt x="28" y="128"/>
                    </a:lnTo>
                    <a:lnTo>
                      <a:pt x="110" y="14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615" name="Freeform 567"/>
              <p:cNvSpPr>
                <a:spLocks/>
              </p:cNvSpPr>
              <p:nvPr/>
            </p:nvSpPr>
            <p:spPr bwMode="auto">
              <a:xfrm rot="-5400000">
                <a:off x="2548186" y="2341225"/>
                <a:ext cx="78879" cy="57727"/>
              </a:xfrm>
              <a:custGeom>
                <a:avLst/>
                <a:gdLst>
                  <a:gd name="T0" fmla="*/ 37021 w 50"/>
                  <a:gd name="T1" fmla="*/ 0 h 36"/>
                  <a:gd name="T2" fmla="*/ 0 w 50"/>
                  <a:gd name="T3" fmla="*/ 63500 h 36"/>
                  <a:gd name="T4" fmla="*/ 53848 w 50"/>
                  <a:gd name="T5" fmla="*/ 59972 h 36"/>
                  <a:gd name="T6" fmla="*/ 84138 w 50"/>
                  <a:gd name="T7" fmla="*/ 35278 h 36"/>
                  <a:gd name="T8" fmla="*/ 37021 w 50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0" h="36">
                    <a:moveTo>
                      <a:pt x="22" y="0"/>
                    </a:moveTo>
                    <a:lnTo>
                      <a:pt x="0" y="36"/>
                    </a:lnTo>
                    <a:lnTo>
                      <a:pt x="32" y="34"/>
                    </a:lnTo>
                    <a:lnTo>
                      <a:pt x="50" y="2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616" name="Freeform 568"/>
              <p:cNvSpPr>
                <a:spLocks/>
              </p:cNvSpPr>
              <p:nvPr/>
            </p:nvSpPr>
            <p:spPr bwMode="auto">
              <a:xfrm rot="-5400000">
                <a:off x="2210549" y="2451245"/>
                <a:ext cx="455414" cy="336261"/>
              </a:xfrm>
              <a:custGeom>
                <a:avLst/>
                <a:gdLst>
                  <a:gd name="T0" fmla="*/ 40764 w 286"/>
                  <a:gd name="T1" fmla="*/ 0 h 212"/>
                  <a:gd name="T2" fmla="*/ 485775 w 286"/>
                  <a:gd name="T3" fmla="*/ 314055 h 212"/>
                  <a:gd name="T4" fmla="*/ 438217 w 286"/>
                  <a:gd name="T5" fmla="*/ 369887 h 212"/>
                  <a:gd name="T6" fmla="*/ 0 w 286"/>
                  <a:gd name="T7" fmla="*/ 48853 h 212"/>
                  <a:gd name="T8" fmla="*/ 40764 w 286"/>
                  <a:gd name="T9" fmla="*/ 0 h 2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" h="212">
                    <a:moveTo>
                      <a:pt x="24" y="0"/>
                    </a:moveTo>
                    <a:lnTo>
                      <a:pt x="286" y="180"/>
                    </a:lnTo>
                    <a:lnTo>
                      <a:pt x="258" y="212"/>
                    </a:lnTo>
                    <a:lnTo>
                      <a:pt x="0" y="28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618" name="Text Box 570"/>
              <p:cNvSpPr txBox="1">
                <a:spLocks noChangeArrowheads="1"/>
              </p:cNvSpPr>
              <p:nvPr/>
            </p:nvSpPr>
            <p:spPr bwMode="auto">
              <a:xfrm rot="2034359">
                <a:off x="5473283" y="3090801"/>
                <a:ext cx="532504" cy="2031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3" tIns="45717" rIns="91433" bIns="45717">
                <a:spAutoFit/>
              </a:bodyPr>
              <a:lstStyle>
                <a:lvl1pPr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4968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9921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489075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1985963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4431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003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3575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147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800" dirty="0">
                    <a:latin typeface="Arial" charset="0"/>
                  </a:rPr>
                  <a:t>DREW</a:t>
                </a:r>
              </a:p>
            </p:txBody>
          </p:sp>
          <p:sp>
            <p:nvSpPr>
              <p:cNvPr id="2619" name="Text Box 571"/>
              <p:cNvSpPr txBox="1">
                <a:spLocks noChangeArrowheads="1"/>
              </p:cNvSpPr>
              <p:nvPr/>
            </p:nvSpPr>
            <p:spPr bwMode="auto">
              <a:xfrm rot="1916828">
                <a:off x="6082158" y="2382379"/>
                <a:ext cx="607845" cy="2031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3" tIns="45717" rIns="91433" bIns="45717">
                <a:spAutoFit/>
              </a:bodyPr>
              <a:lstStyle>
                <a:lvl1pPr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4968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9921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489075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1985963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4431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003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3575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147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800" dirty="0">
                    <a:latin typeface="Arial" charset="0"/>
                  </a:rPr>
                  <a:t>DENNIS</a:t>
                </a:r>
              </a:p>
            </p:txBody>
          </p:sp>
          <p:sp>
            <p:nvSpPr>
              <p:cNvPr id="2620" name="Text Box 572"/>
              <p:cNvSpPr txBox="1">
                <a:spLocks noChangeArrowheads="1"/>
              </p:cNvSpPr>
              <p:nvPr/>
            </p:nvSpPr>
            <p:spPr bwMode="auto">
              <a:xfrm rot="2040000">
                <a:off x="3222442" y="4324585"/>
                <a:ext cx="782572" cy="2031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3" tIns="45717" rIns="91433" bIns="45717">
                <a:spAutoFit/>
              </a:bodyPr>
              <a:lstStyle>
                <a:lvl1pPr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4968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9921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489075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1985963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4431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003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3575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147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800" dirty="0">
                    <a:latin typeface="Arial" charset="0"/>
                  </a:rPr>
                  <a:t>1500 ANITA</a:t>
                </a:r>
              </a:p>
            </p:txBody>
          </p:sp>
          <p:sp>
            <p:nvSpPr>
              <p:cNvPr id="2621" name="Text Box 573"/>
              <p:cNvSpPr txBox="1">
                <a:spLocks noChangeArrowheads="1"/>
              </p:cNvSpPr>
              <p:nvPr/>
            </p:nvSpPr>
            <p:spPr bwMode="auto">
              <a:xfrm rot="18294895">
                <a:off x="899470" y="1844166"/>
                <a:ext cx="1005389" cy="2031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3" tIns="45717" rIns="91433" bIns="45717">
                <a:spAutoFit/>
              </a:bodyPr>
              <a:lstStyle>
                <a:lvl1pPr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4968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9921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489075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1985963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4431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003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3575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147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800" dirty="0">
                    <a:latin typeface="Arial" charset="0"/>
                  </a:rPr>
                  <a:t>2900 CAROLINE</a:t>
                </a:r>
              </a:p>
            </p:txBody>
          </p:sp>
          <p:sp>
            <p:nvSpPr>
              <p:cNvPr id="2622" name="Text Box 574"/>
              <p:cNvSpPr txBox="1">
                <a:spLocks noChangeArrowheads="1"/>
              </p:cNvSpPr>
              <p:nvPr/>
            </p:nvSpPr>
            <p:spPr bwMode="auto">
              <a:xfrm rot="-3297015">
                <a:off x="2689074" y="1907617"/>
                <a:ext cx="596624" cy="2031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3" tIns="45717" rIns="91433" bIns="45717">
                <a:spAutoFit/>
              </a:bodyPr>
              <a:lstStyle>
                <a:lvl1pPr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4968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9921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489075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1985963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4431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003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3575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147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800" dirty="0">
                    <a:latin typeface="Arial" charset="0"/>
                  </a:rPr>
                  <a:t>AUSTIN</a:t>
                </a:r>
              </a:p>
            </p:txBody>
          </p:sp>
          <p:sp>
            <p:nvSpPr>
              <p:cNvPr id="2623" name="Text Box 575"/>
              <p:cNvSpPr txBox="1">
                <a:spLocks noChangeArrowheads="1"/>
              </p:cNvSpPr>
              <p:nvPr/>
            </p:nvSpPr>
            <p:spPr bwMode="auto">
              <a:xfrm rot="-3279054">
                <a:off x="3639728" y="2499953"/>
                <a:ext cx="1067907" cy="2031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3" tIns="45717" rIns="91433" bIns="45717">
                <a:spAutoFit/>
              </a:bodyPr>
              <a:lstStyle>
                <a:lvl1pPr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4968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9921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489075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1985963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4431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003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3575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147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800" dirty="0">
                    <a:latin typeface="Arial" charset="0"/>
                  </a:rPr>
                  <a:t>2800 LA BRANCH</a:t>
                </a:r>
              </a:p>
            </p:txBody>
          </p:sp>
          <p:sp>
            <p:nvSpPr>
              <p:cNvPr id="2624" name="Text Box 576"/>
              <p:cNvSpPr txBox="1">
                <a:spLocks noChangeArrowheads="1"/>
              </p:cNvSpPr>
              <p:nvPr/>
            </p:nvSpPr>
            <p:spPr bwMode="auto">
              <a:xfrm rot="-3302917">
                <a:off x="4641300" y="3208375"/>
                <a:ext cx="1082333" cy="2031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3" tIns="45717" rIns="91433" bIns="45717">
                <a:spAutoFit/>
              </a:bodyPr>
              <a:lstStyle>
                <a:lvl1pPr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4968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9921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489075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1985963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4431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003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3575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147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800" dirty="0">
                    <a:latin typeface="Arial" charset="0"/>
                  </a:rPr>
                  <a:t>2800 CRAWFORD</a:t>
                </a:r>
              </a:p>
            </p:txBody>
          </p:sp>
          <p:sp>
            <p:nvSpPr>
              <p:cNvPr id="2625" name="Text Box 577"/>
              <p:cNvSpPr txBox="1">
                <a:spLocks noChangeArrowheads="1"/>
              </p:cNvSpPr>
              <p:nvPr/>
            </p:nvSpPr>
            <p:spPr bwMode="auto">
              <a:xfrm rot="-3286722">
                <a:off x="5851426" y="3872148"/>
                <a:ext cx="705628" cy="2031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3" tIns="45717" rIns="91433" bIns="45717">
                <a:spAutoFit/>
              </a:bodyPr>
              <a:lstStyle>
                <a:lvl1pPr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4968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9921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489075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1985963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4431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003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3575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147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800" dirty="0">
                    <a:latin typeface="Arial" charset="0"/>
                  </a:rPr>
                  <a:t>JACKSON</a:t>
                </a:r>
              </a:p>
            </p:txBody>
          </p:sp>
          <p:sp>
            <p:nvSpPr>
              <p:cNvPr id="2626" name="Text Box 578"/>
              <p:cNvSpPr txBox="1">
                <a:spLocks noChangeArrowheads="1"/>
              </p:cNvSpPr>
              <p:nvPr/>
            </p:nvSpPr>
            <p:spPr bwMode="auto">
              <a:xfrm rot="2069406">
                <a:off x="6683829" y="1455179"/>
                <a:ext cx="755321" cy="2031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3" tIns="45717" rIns="91433" bIns="45717">
                <a:spAutoFit/>
              </a:bodyPr>
              <a:lstStyle>
                <a:lvl1pPr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4968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9921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489075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1985963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4431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003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3575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147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800" dirty="0">
                    <a:latin typeface="Arial" charset="0"/>
                  </a:rPr>
                  <a:t>McGOWEN</a:t>
                </a:r>
              </a:p>
            </p:txBody>
          </p:sp>
          <p:sp>
            <p:nvSpPr>
              <p:cNvPr id="2632" name="Text Box 584"/>
              <p:cNvSpPr txBox="1">
                <a:spLocks noChangeArrowheads="1"/>
              </p:cNvSpPr>
              <p:nvPr/>
            </p:nvSpPr>
            <p:spPr bwMode="auto">
              <a:xfrm rot="2031005">
                <a:off x="1505876" y="4364767"/>
                <a:ext cx="926843" cy="2031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3" tIns="45717" rIns="91433" bIns="45717">
                <a:spAutoFit/>
              </a:bodyPr>
              <a:lstStyle>
                <a:lvl1pPr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4968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9921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489075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1985963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4431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003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3575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147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800" dirty="0">
                    <a:latin typeface="Arial" charset="0"/>
                  </a:rPr>
                  <a:t>1400 ROSALIE</a:t>
                </a:r>
              </a:p>
            </p:txBody>
          </p:sp>
          <p:sp>
            <p:nvSpPr>
              <p:cNvPr id="2638" name="Text Box 590"/>
              <p:cNvSpPr txBox="1">
                <a:spLocks noChangeArrowheads="1"/>
              </p:cNvSpPr>
              <p:nvPr/>
            </p:nvSpPr>
            <p:spPr bwMode="auto">
              <a:xfrm rot="2127912">
                <a:off x="2045886" y="5833703"/>
                <a:ext cx="529298" cy="2031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3" tIns="45717" rIns="91433" bIns="45717">
                <a:spAutoFit/>
              </a:bodyPr>
              <a:lstStyle>
                <a:lvl1pPr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4968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9921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489075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1985963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4431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003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3575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147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800" dirty="0">
                    <a:latin typeface="Arial" charset="0"/>
                  </a:rPr>
                  <a:t>ELGIN</a:t>
                </a:r>
              </a:p>
            </p:txBody>
          </p:sp>
          <p:sp>
            <p:nvSpPr>
              <p:cNvPr id="2059" name="Rectangle 11"/>
              <p:cNvSpPr>
                <a:spLocks noChangeArrowheads="1"/>
              </p:cNvSpPr>
              <p:nvPr/>
            </p:nvSpPr>
            <p:spPr bwMode="auto">
              <a:xfrm rot="-3296572">
                <a:off x="4121502" y="4360936"/>
                <a:ext cx="1443633" cy="96981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61" name="Freeform 213"/>
              <p:cNvSpPr>
                <a:spLocks/>
              </p:cNvSpPr>
              <p:nvPr/>
            </p:nvSpPr>
            <p:spPr bwMode="auto">
              <a:xfrm rot="-5400000">
                <a:off x="5027572" y="4671783"/>
                <a:ext cx="412254" cy="385329"/>
              </a:xfrm>
              <a:custGeom>
                <a:avLst/>
                <a:gdLst>
                  <a:gd name="T0" fmla="*/ 0 w 260"/>
                  <a:gd name="T1" fmla="*/ 170940 h 243"/>
                  <a:gd name="T2" fmla="*/ 6765 w 260"/>
                  <a:gd name="T3" fmla="*/ 212803 h 243"/>
                  <a:gd name="T4" fmla="*/ 13530 w 260"/>
                  <a:gd name="T5" fmla="*/ 230246 h 243"/>
                  <a:gd name="T6" fmla="*/ 67652 w 260"/>
                  <a:gd name="T7" fmla="*/ 216292 h 243"/>
                  <a:gd name="T8" fmla="*/ 104861 w 260"/>
                  <a:gd name="T9" fmla="*/ 279086 h 243"/>
                  <a:gd name="T10" fmla="*/ 128539 w 260"/>
                  <a:gd name="T11" fmla="*/ 268620 h 243"/>
                  <a:gd name="T12" fmla="*/ 152217 w 260"/>
                  <a:gd name="T13" fmla="*/ 324438 h 243"/>
                  <a:gd name="T14" fmla="*/ 189426 w 260"/>
                  <a:gd name="T15" fmla="*/ 313972 h 243"/>
                  <a:gd name="T16" fmla="*/ 253695 w 260"/>
                  <a:gd name="T17" fmla="*/ 359323 h 243"/>
                  <a:gd name="T18" fmla="*/ 263843 w 260"/>
                  <a:gd name="T19" fmla="*/ 355835 h 243"/>
                  <a:gd name="T20" fmla="*/ 260460 w 260"/>
                  <a:gd name="T21" fmla="*/ 366300 h 243"/>
                  <a:gd name="T22" fmla="*/ 263843 w 260"/>
                  <a:gd name="T23" fmla="*/ 387232 h 243"/>
                  <a:gd name="T24" fmla="*/ 290904 w 260"/>
                  <a:gd name="T25" fmla="*/ 408163 h 243"/>
                  <a:gd name="T26" fmla="*/ 328112 w 260"/>
                  <a:gd name="T27" fmla="*/ 408163 h 243"/>
                  <a:gd name="T28" fmla="*/ 439738 w 260"/>
                  <a:gd name="T29" fmla="*/ 230246 h 243"/>
                  <a:gd name="T30" fmla="*/ 108243 w 260"/>
                  <a:gd name="T31" fmla="*/ 0 h 243"/>
                  <a:gd name="T32" fmla="*/ 0 w 260"/>
                  <a:gd name="T33" fmla="*/ 170940 h 2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60" h="243">
                    <a:moveTo>
                      <a:pt x="0" y="98"/>
                    </a:moveTo>
                    <a:cubicBezTo>
                      <a:pt x="3" y="106"/>
                      <a:pt x="0" y="115"/>
                      <a:pt x="4" y="122"/>
                    </a:cubicBezTo>
                    <a:cubicBezTo>
                      <a:pt x="16" y="134"/>
                      <a:pt x="8" y="132"/>
                      <a:pt x="8" y="132"/>
                    </a:cubicBezTo>
                    <a:cubicBezTo>
                      <a:pt x="42" y="130"/>
                      <a:pt x="40" y="141"/>
                      <a:pt x="40" y="124"/>
                    </a:cubicBezTo>
                    <a:cubicBezTo>
                      <a:pt x="44" y="152"/>
                      <a:pt x="39" y="152"/>
                      <a:pt x="62" y="160"/>
                    </a:cubicBezTo>
                    <a:cubicBezTo>
                      <a:pt x="75" y="158"/>
                      <a:pt x="72" y="162"/>
                      <a:pt x="76" y="154"/>
                    </a:cubicBezTo>
                    <a:cubicBezTo>
                      <a:pt x="71" y="169"/>
                      <a:pt x="75" y="181"/>
                      <a:pt x="90" y="186"/>
                    </a:cubicBezTo>
                    <a:cubicBezTo>
                      <a:pt x="113" y="184"/>
                      <a:pt x="112" y="191"/>
                      <a:pt x="112" y="180"/>
                    </a:cubicBezTo>
                    <a:cubicBezTo>
                      <a:pt x="126" y="201"/>
                      <a:pt x="119" y="206"/>
                      <a:pt x="150" y="206"/>
                    </a:cubicBezTo>
                    <a:cubicBezTo>
                      <a:pt x="152" y="205"/>
                      <a:pt x="155" y="203"/>
                      <a:pt x="156" y="204"/>
                    </a:cubicBezTo>
                    <a:cubicBezTo>
                      <a:pt x="157" y="205"/>
                      <a:pt x="154" y="208"/>
                      <a:pt x="154" y="210"/>
                    </a:cubicBezTo>
                    <a:cubicBezTo>
                      <a:pt x="154" y="214"/>
                      <a:pt x="155" y="218"/>
                      <a:pt x="156" y="222"/>
                    </a:cubicBezTo>
                    <a:cubicBezTo>
                      <a:pt x="158" y="229"/>
                      <a:pt x="166" y="232"/>
                      <a:pt x="172" y="234"/>
                    </a:cubicBezTo>
                    <a:cubicBezTo>
                      <a:pt x="181" y="243"/>
                      <a:pt x="185" y="243"/>
                      <a:pt x="194" y="234"/>
                    </a:cubicBezTo>
                    <a:lnTo>
                      <a:pt x="260" y="132"/>
                    </a:lnTo>
                    <a:lnTo>
                      <a:pt x="64" y="0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62" name="Line 214"/>
              <p:cNvSpPr>
                <a:spLocks noChangeShapeType="1"/>
              </p:cNvSpPr>
              <p:nvPr/>
            </p:nvSpPr>
            <p:spPr bwMode="auto">
              <a:xfrm rot="16200000" flipH="1">
                <a:off x="5217824" y="4664815"/>
                <a:ext cx="142875" cy="225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63" name="Line 215"/>
              <p:cNvSpPr>
                <a:spLocks noChangeShapeType="1"/>
              </p:cNvSpPr>
              <p:nvPr/>
            </p:nvSpPr>
            <p:spPr bwMode="auto">
              <a:xfrm rot="16200000" flipH="1">
                <a:off x="5183188" y="4724346"/>
                <a:ext cx="142875" cy="225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64" name="Line 216"/>
              <p:cNvSpPr>
                <a:spLocks noChangeShapeType="1"/>
              </p:cNvSpPr>
              <p:nvPr/>
            </p:nvSpPr>
            <p:spPr bwMode="auto">
              <a:xfrm rot="16200000" flipH="1">
                <a:off x="5138449" y="4791319"/>
                <a:ext cx="142875" cy="225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65" name="Line 217"/>
              <p:cNvSpPr>
                <a:spLocks noChangeShapeType="1"/>
              </p:cNvSpPr>
              <p:nvPr/>
            </p:nvSpPr>
            <p:spPr bwMode="auto">
              <a:xfrm rot="16200000" flipH="1">
                <a:off x="5094433" y="4850129"/>
                <a:ext cx="142875" cy="2265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66" name="Line 218"/>
              <p:cNvSpPr>
                <a:spLocks noChangeShapeType="1"/>
              </p:cNvSpPr>
              <p:nvPr/>
            </p:nvSpPr>
            <p:spPr bwMode="auto">
              <a:xfrm rot="16200000" flipH="1">
                <a:off x="5265269" y="4592340"/>
                <a:ext cx="154781" cy="254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67" name="Freeform 219"/>
              <p:cNvSpPr>
                <a:spLocks/>
              </p:cNvSpPr>
              <p:nvPr/>
            </p:nvSpPr>
            <p:spPr bwMode="auto">
              <a:xfrm rot="-5400000">
                <a:off x="4640597" y="4606637"/>
                <a:ext cx="473273" cy="740352"/>
              </a:xfrm>
              <a:custGeom>
                <a:avLst/>
                <a:gdLst>
                  <a:gd name="T0" fmla="*/ 115195 w 298"/>
                  <a:gd name="T1" fmla="*/ 814387 h 466"/>
                  <a:gd name="T2" fmla="*/ 348973 w 298"/>
                  <a:gd name="T3" fmla="*/ 471855 h 466"/>
                  <a:gd name="T4" fmla="*/ 386242 w 298"/>
                  <a:gd name="T5" fmla="*/ 503312 h 466"/>
                  <a:gd name="T6" fmla="*/ 376078 w 298"/>
                  <a:gd name="T7" fmla="*/ 534769 h 466"/>
                  <a:gd name="T8" fmla="*/ 389630 w 298"/>
                  <a:gd name="T9" fmla="*/ 545255 h 466"/>
                  <a:gd name="T10" fmla="*/ 423511 w 298"/>
                  <a:gd name="T11" fmla="*/ 485836 h 466"/>
                  <a:gd name="T12" fmla="*/ 399794 w 298"/>
                  <a:gd name="T13" fmla="*/ 468360 h 466"/>
                  <a:gd name="T14" fmla="*/ 447228 w 298"/>
                  <a:gd name="T15" fmla="*/ 394960 h 466"/>
                  <a:gd name="T16" fmla="*/ 470944 w 298"/>
                  <a:gd name="T17" fmla="*/ 415932 h 466"/>
                  <a:gd name="T18" fmla="*/ 504825 w 298"/>
                  <a:gd name="T19" fmla="*/ 363503 h 466"/>
                  <a:gd name="T20" fmla="*/ 426899 w 298"/>
                  <a:gd name="T21" fmla="*/ 307580 h 466"/>
                  <a:gd name="T22" fmla="*/ 403182 w 298"/>
                  <a:gd name="T23" fmla="*/ 346027 h 466"/>
                  <a:gd name="T24" fmla="*/ 74538 w 298"/>
                  <a:gd name="T25" fmla="*/ 118838 h 466"/>
                  <a:gd name="T26" fmla="*/ 111807 w 298"/>
                  <a:gd name="T27" fmla="*/ 55924 h 466"/>
                  <a:gd name="T28" fmla="*/ 0 w 298"/>
                  <a:gd name="T29" fmla="*/ 0 h 46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98" h="466">
                    <a:moveTo>
                      <a:pt x="68" y="466"/>
                    </a:moveTo>
                    <a:lnTo>
                      <a:pt x="206" y="270"/>
                    </a:lnTo>
                    <a:lnTo>
                      <a:pt x="228" y="288"/>
                    </a:lnTo>
                    <a:lnTo>
                      <a:pt x="222" y="306"/>
                    </a:lnTo>
                    <a:lnTo>
                      <a:pt x="230" y="312"/>
                    </a:lnTo>
                    <a:lnTo>
                      <a:pt x="250" y="278"/>
                    </a:lnTo>
                    <a:lnTo>
                      <a:pt x="236" y="268"/>
                    </a:lnTo>
                    <a:lnTo>
                      <a:pt x="264" y="226"/>
                    </a:lnTo>
                    <a:lnTo>
                      <a:pt x="278" y="238"/>
                    </a:lnTo>
                    <a:lnTo>
                      <a:pt x="298" y="208"/>
                    </a:lnTo>
                    <a:lnTo>
                      <a:pt x="252" y="176"/>
                    </a:lnTo>
                    <a:lnTo>
                      <a:pt x="238" y="198"/>
                    </a:lnTo>
                    <a:lnTo>
                      <a:pt x="44" y="68"/>
                    </a:lnTo>
                    <a:lnTo>
                      <a:pt x="66" y="32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71" name="Freeform 223"/>
              <p:cNvSpPr>
                <a:spLocks/>
              </p:cNvSpPr>
              <p:nvPr/>
            </p:nvSpPr>
            <p:spPr bwMode="auto">
              <a:xfrm rot="-5400000">
                <a:off x="4671828" y="4832698"/>
                <a:ext cx="555129" cy="587375"/>
              </a:xfrm>
              <a:custGeom>
                <a:avLst/>
                <a:gdLst>
                  <a:gd name="T0" fmla="*/ 277459 w 350"/>
                  <a:gd name="T1" fmla="*/ 0 h 370"/>
                  <a:gd name="T2" fmla="*/ 592138 w 350"/>
                  <a:gd name="T3" fmla="*/ 206058 h 370"/>
                  <a:gd name="T4" fmla="*/ 294377 w 350"/>
                  <a:gd name="T5" fmla="*/ 646113 h 370"/>
                  <a:gd name="T6" fmla="*/ 0 w 350"/>
                  <a:gd name="T7" fmla="*/ 415608 h 370"/>
                  <a:gd name="T8" fmla="*/ 277459 w 350"/>
                  <a:gd name="T9" fmla="*/ 0 h 3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0" h="370">
                    <a:moveTo>
                      <a:pt x="164" y="0"/>
                    </a:moveTo>
                    <a:lnTo>
                      <a:pt x="350" y="118"/>
                    </a:lnTo>
                    <a:lnTo>
                      <a:pt x="174" y="370"/>
                    </a:lnTo>
                    <a:lnTo>
                      <a:pt x="0" y="238"/>
                    </a:lnTo>
                    <a:lnTo>
                      <a:pt x="164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72" name="Freeform 224"/>
              <p:cNvSpPr>
                <a:spLocks/>
              </p:cNvSpPr>
              <p:nvPr/>
            </p:nvSpPr>
            <p:spPr bwMode="auto">
              <a:xfrm rot="-5400000">
                <a:off x="4481756" y="5231625"/>
                <a:ext cx="431602" cy="496455"/>
              </a:xfrm>
              <a:custGeom>
                <a:avLst/>
                <a:gdLst>
                  <a:gd name="T0" fmla="*/ 311430 w 272"/>
                  <a:gd name="T1" fmla="*/ 0 h 312"/>
                  <a:gd name="T2" fmla="*/ 460375 w 272"/>
                  <a:gd name="T3" fmla="*/ 112021 h 312"/>
                  <a:gd name="T4" fmla="*/ 159100 w 272"/>
                  <a:gd name="T5" fmla="*/ 546100 h 312"/>
                  <a:gd name="T6" fmla="*/ 0 w 272"/>
                  <a:gd name="T7" fmla="*/ 434079 h 312"/>
                  <a:gd name="T8" fmla="*/ 311430 w 272"/>
                  <a:gd name="T9" fmla="*/ 0 h 3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2" h="312">
                    <a:moveTo>
                      <a:pt x="184" y="0"/>
                    </a:moveTo>
                    <a:lnTo>
                      <a:pt x="272" y="64"/>
                    </a:lnTo>
                    <a:lnTo>
                      <a:pt x="94" y="312"/>
                    </a:lnTo>
                    <a:lnTo>
                      <a:pt x="0" y="248"/>
                    </a:lnTo>
                    <a:lnTo>
                      <a:pt x="184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75" name="Freeform 227"/>
              <p:cNvSpPr>
                <a:spLocks/>
              </p:cNvSpPr>
              <p:nvPr/>
            </p:nvSpPr>
            <p:spPr bwMode="auto">
              <a:xfrm rot="-5400000">
                <a:off x="3964038" y="4940801"/>
                <a:ext cx="215800" cy="171739"/>
              </a:xfrm>
              <a:custGeom>
                <a:avLst/>
                <a:gdLst>
                  <a:gd name="T0" fmla="*/ 0 w 136"/>
                  <a:gd name="T1" fmla="*/ 38482 h 108"/>
                  <a:gd name="T2" fmla="*/ 40621 w 136"/>
                  <a:gd name="T3" fmla="*/ 0 h 108"/>
                  <a:gd name="T4" fmla="*/ 216647 w 136"/>
                  <a:gd name="T5" fmla="*/ 136437 h 108"/>
                  <a:gd name="T6" fmla="*/ 230187 w 136"/>
                  <a:gd name="T7" fmla="*/ 157428 h 108"/>
                  <a:gd name="T8" fmla="*/ 206491 w 136"/>
                  <a:gd name="T9" fmla="*/ 188913 h 108"/>
                  <a:gd name="T10" fmla="*/ 0 w 136"/>
                  <a:gd name="T11" fmla="*/ 38482 h 1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6" h="108">
                    <a:moveTo>
                      <a:pt x="0" y="22"/>
                    </a:moveTo>
                    <a:lnTo>
                      <a:pt x="24" y="0"/>
                    </a:lnTo>
                    <a:lnTo>
                      <a:pt x="128" y="78"/>
                    </a:lnTo>
                    <a:lnTo>
                      <a:pt x="136" y="90"/>
                    </a:lnTo>
                    <a:lnTo>
                      <a:pt x="122" y="108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76" name="Freeform 228"/>
              <p:cNvSpPr>
                <a:spLocks/>
              </p:cNvSpPr>
              <p:nvPr/>
            </p:nvSpPr>
            <p:spPr bwMode="auto">
              <a:xfrm rot="-5400000">
                <a:off x="4075839" y="4283071"/>
                <a:ext cx="695028" cy="510886"/>
              </a:xfrm>
              <a:custGeom>
                <a:avLst/>
                <a:gdLst>
                  <a:gd name="T0" fmla="*/ 0 w 438"/>
                  <a:gd name="T1" fmla="*/ 38396 h 322"/>
                  <a:gd name="T2" fmla="*/ 721052 w 438"/>
                  <a:gd name="T3" fmla="*/ 561975 h 322"/>
                  <a:gd name="T4" fmla="*/ 741363 w 438"/>
                  <a:gd name="T5" fmla="*/ 516598 h 322"/>
                  <a:gd name="T6" fmla="*/ 40623 w 438"/>
                  <a:gd name="T7" fmla="*/ 0 h 322"/>
                  <a:gd name="T8" fmla="*/ 16926 w 438"/>
                  <a:gd name="T9" fmla="*/ 0 h 322"/>
                  <a:gd name="T10" fmla="*/ 0 w 438"/>
                  <a:gd name="T11" fmla="*/ 38396 h 3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38" h="322">
                    <a:moveTo>
                      <a:pt x="0" y="22"/>
                    </a:moveTo>
                    <a:lnTo>
                      <a:pt x="426" y="322"/>
                    </a:lnTo>
                    <a:lnTo>
                      <a:pt x="438" y="296"/>
                    </a:lnTo>
                    <a:lnTo>
                      <a:pt x="24" y="0"/>
                    </a:lnTo>
                    <a:lnTo>
                      <a:pt x="1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77" name="Freeform 229"/>
              <p:cNvSpPr>
                <a:spLocks/>
              </p:cNvSpPr>
              <p:nvPr/>
            </p:nvSpPr>
            <p:spPr bwMode="auto">
              <a:xfrm rot="-5400000">
                <a:off x="4654690" y="3968141"/>
                <a:ext cx="209848" cy="167409"/>
              </a:xfrm>
              <a:custGeom>
                <a:avLst/>
                <a:gdLst>
                  <a:gd name="T0" fmla="*/ 0 w 132"/>
                  <a:gd name="T1" fmla="*/ 38220 h 106"/>
                  <a:gd name="T2" fmla="*/ 16957 w 132"/>
                  <a:gd name="T3" fmla="*/ 3475 h 106"/>
                  <a:gd name="T4" fmla="*/ 40698 w 132"/>
                  <a:gd name="T5" fmla="*/ 0 h 106"/>
                  <a:gd name="T6" fmla="*/ 223838 w 132"/>
                  <a:gd name="T7" fmla="*/ 135507 h 106"/>
                  <a:gd name="T8" fmla="*/ 196706 w 132"/>
                  <a:gd name="T9" fmla="*/ 184150 h 106"/>
                  <a:gd name="T10" fmla="*/ 0 w 132"/>
                  <a:gd name="T11" fmla="*/ 38220 h 1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2" h="106">
                    <a:moveTo>
                      <a:pt x="0" y="22"/>
                    </a:moveTo>
                    <a:lnTo>
                      <a:pt x="10" y="2"/>
                    </a:lnTo>
                    <a:lnTo>
                      <a:pt x="24" y="0"/>
                    </a:lnTo>
                    <a:lnTo>
                      <a:pt x="132" y="78"/>
                    </a:lnTo>
                    <a:lnTo>
                      <a:pt x="116" y="106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79" name="Freeform 231"/>
              <p:cNvSpPr>
                <a:spLocks/>
              </p:cNvSpPr>
              <p:nvPr/>
            </p:nvSpPr>
            <p:spPr bwMode="auto">
              <a:xfrm rot="-5400000">
                <a:off x="4989373" y="3790946"/>
                <a:ext cx="599778" cy="828386"/>
              </a:xfrm>
              <a:custGeom>
                <a:avLst/>
                <a:gdLst>
                  <a:gd name="T0" fmla="*/ 582218 w 378"/>
                  <a:gd name="T1" fmla="*/ 0 h 522"/>
                  <a:gd name="T2" fmla="*/ 639763 w 378"/>
                  <a:gd name="T3" fmla="*/ 38404 h 522"/>
                  <a:gd name="T4" fmla="*/ 81240 w 378"/>
                  <a:gd name="T5" fmla="*/ 890277 h 522"/>
                  <a:gd name="T6" fmla="*/ 57545 w 378"/>
                  <a:gd name="T7" fmla="*/ 911225 h 522"/>
                  <a:gd name="T8" fmla="*/ 0 w 378"/>
                  <a:gd name="T9" fmla="*/ 865838 h 522"/>
                  <a:gd name="T10" fmla="*/ 582218 w 378"/>
                  <a:gd name="T11" fmla="*/ 0 h 5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78" h="522">
                    <a:moveTo>
                      <a:pt x="344" y="0"/>
                    </a:moveTo>
                    <a:lnTo>
                      <a:pt x="378" y="22"/>
                    </a:lnTo>
                    <a:lnTo>
                      <a:pt x="48" y="510"/>
                    </a:lnTo>
                    <a:lnTo>
                      <a:pt x="34" y="522"/>
                    </a:lnTo>
                    <a:lnTo>
                      <a:pt x="0" y="496"/>
                    </a:lnTo>
                    <a:lnTo>
                      <a:pt x="344" y="0"/>
                    </a:lnTo>
                    <a:close/>
                  </a:path>
                </a:pathLst>
              </a:custGeom>
              <a:solidFill>
                <a:srgbClr val="0033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80" name="Freeform 232"/>
              <p:cNvSpPr>
                <a:spLocks/>
              </p:cNvSpPr>
              <p:nvPr/>
            </p:nvSpPr>
            <p:spPr bwMode="auto">
              <a:xfrm rot="-5400000">
                <a:off x="4811479" y="4019352"/>
                <a:ext cx="339328" cy="396875"/>
              </a:xfrm>
              <a:custGeom>
                <a:avLst/>
                <a:gdLst>
                  <a:gd name="T0" fmla="*/ 233407 w 214"/>
                  <a:gd name="T1" fmla="*/ 0 h 250"/>
                  <a:gd name="T2" fmla="*/ 361950 w 214"/>
                  <a:gd name="T3" fmla="*/ 87313 h 250"/>
                  <a:gd name="T4" fmla="*/ 128543 w 214"/>
                  <a:gd name="T5" fmla="*/ 436563 h 250"/>
                  <a:gd name="T6" fmla="*/ 0 w 214"/>
                  <a:gd name="T7" fmla="*/ 338773 h 250"/>
                  <a:gd name="T8" fmla="*/ 233407 w 214"/>
                  <a:gd name="T9" fmla="*/ 0 h 2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4" h="250">
                    <a:moveTo>
                      <a:pt x="138" y="0"/>
                    </a:moveTo>
                    <a:lnTo>
                      <a:pt x="214" y="50"/>
                    </a:lnTo>
                    <a:lnTo>
                      <a:pt x="76" y="250"/>
                    </a:lnTo>
                    <a:lnTo>
                      <a:pt x="0" y="194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81" name="Freeform 233"/>
              <p:cNvSpPr>
                <a:spLocks/>
              </p:cNvSpPr>
              <p:nvPr/>
            </p:nvSpPr>
            <p:spPr bwMode="auto">
              <a:xfrm rot="-5400000">
                <a:off x="5168891" y="4249404"/>
                <a:ext cx="372070" cy="451716"/>
              </a:xfrm>
              <a:custGeom>
                <a:avLst/>
                <a:gdLst>
                  <a:gd name="T0" fmla="*/ 264583 w 234"/>
                  <a:gd name="T1" fmla="*/ 0 h 284"/>
                  <a:gd name="T2" fmla="*/ 396875 w 234"/>
                  <a:gd name="T3" fmla="*/ 94479 h 284"/>
                  <a:gd name="T4" fmla="*/ 125507 w 234"/>
                  <a:gd name="T5" fmla="*/ 496888 h 284"/>
                  <a:gd name="T6" fmla="*/ 0 w 234"/>
                  <a:gd name="T7" fmla="*/ 405909 h 284"/>
                  <a:gd name="T8" fmla="*/ 264583 w 234"/>
                  <a:gd name="T9" fmla="*/ 0 h 2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4" h="284">
                    <a:moveTo>
                      <a:pt x="156" y="0"/>
                    </a:moveTo>
                    <a:lnTo>
                      <a:pt x="234" y="54"/>
                    </a:lnTo>
                    <a:lnTo>
                      <a:pt x="74" y="284"/>
                    </a:lnTo>
                    <a:lnTo>
                      <a:pt x="0" y="232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282" name="Line 234"/>
              <p:cNvSpPr>
                <a:spLocks noChangeShapeType="1"/>
              </p:cNvSpPr>
              <p:nvPr/>
            </p:nvSpPr>
            <p:spPr bwMode="auto">
              <a:xfrm rot="-5400000">
                <a:off x="5391638" y="4516393"/>
                <a:ext cx="148828" cy="1082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83" name="Line 235"/>
              <p:cNvSpPr>
                <a:spLocks noChangeShapeType="1"/>
              </p:cNvSpPr>
              <p:nvPr/>
            </p:nvSpPr>
            <p:spPr bwMode="auto">
              <a:xfrm rot="-5400000">
                <a:off x="5341126" y="4474721"/>
                <a:ext cx="148828" cy="1082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84" name="Line 236"/>
              <p:cNvSpPr>
                <a:spLocks noChangeShapeType="1"/>
              </p:cNvSpPr>
              <p:nvPr/>
            </p:nvSpPr>
            <p:spPr bwMode="auto">
              <a:xfrm rot="-5400000">
                <a:off x="5276882" y="4433794"/>
                <a:ext cx="150316" cy="1082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85" name="Line 237"/>
              <p:cNvSpPr>
                <a:spLocks noChangeShapeType="1"/>
              </p:cNvSpPr>
              <p:nvPr/>
            </p:nvSpPr>
            <p:spPr bwMode="auto">
              <a:xfrm rot="-5400000">
                <a:off x="5210519" y="4393587"/>
                <a:ext cx="148828" cy="10679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86" name="Line 238"/>
              <p:cNvSpPr>
                <a:spLocks noChangeShapeType="1"/>
              </p:cNvSpPr>
              <p:nvPr/>
            </p:nvSpPr>
            <p:spPr bwMode="auto">
              <a:xfrm rot="-5400000">
                <a:off x="5150626" y="4351194"/>
                <a:ext cx="148828" cy="1082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87" name="Line 239"/>
              <p:cNvSpPr>
                <a:spLocks noChangeShapeType="1"/>
              </p:cNvSpPr>
              <p:nvPr/>
            </p:nvSpPr>
            <p:spPr bwMode="auto">
              <a:xfrm rot="-5400000">
                <a:off x="5552079" y="4495760"/>
                <a:ext cx="37207" cy="259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88" name="Line 240"/>
              <p:cNvSpPr>
                <a:spLocks noChangeShapeType="1"/>
              </p:cNvSpPr>
              <p:nvPr/>
            </p:nvSpPr>
            <p:spPr bwMode="auto">
              <a:xfrm rot="-5400000">
                <a:off x="5466299" y="4426532"/>
                <a:ext cx="31254" cy="245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89" name="Line 241"/>
              <p:cNvSpPr>
                <a:spLocks noChangeShapeType="1"/>
              </p:cNvSpPr>
              <p:nvPr/>
            </p:nvSpPr>
            <p:spPr bwMode="auto">
              <a:xfrm rot="-5400000">
                <a:off x="5434550" y="4404208"/>
                <a:ext cx="31253" cy="245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90" name="Line 242"/>
              <p:cNvSpPr>
                <a:spLocks noChangeShapeType="1"/>
              </p:cNvSpPr>
              <p:nvPr/>
            </p:nvSpPr>
            <p:spPr bwMode="auto">
              <a:xfrm rot="-5400000">
                <a:off x="5345050" y="4346188"/>
                <a:ext cx="32742" cy="259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91" name="Line 243"/>
              <p:cNvSpPr>
                <a:spLocks noChangeShapeType="1"/>
              </p:cNvSpPr>
              <p:nvPr/>
            </p:nvSpPr>
            <p:spPr bwMode="auto">
              <a:xfrm rot="-5400000">
                <a:off x="5316930" y="4327584"/>
                <a:ext cx="31254" cy="259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92" name="Line 244"/>
              <p:cNvSpPr>
                <a:spLocks noChangeShapeType="1"/>
              </p:cNvSpPr>
              <p:nvPr/>
            </p:nvSpPr>
            <p:spPr bwMode="auto">
              <a:xfrm rot="-5400000">
                <a:off x="5218794" y="4260612"/>
                <a:ext cx="31253" cy="259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93" name="Line 245"/>
              <p:cNvSpPr>
                <a:spLocks noChangeShapeType="1"/>
              </p:cNvSpPr>
              <p:nvPr/>
            </p:nvSpPr>
            <p:spPr bwMode="auto">
              <a:xfrm rot="-5400000">
                <a:off x="4983060" y="4242527"/>
                <a:ext cx="159246" cy="10679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94" name="Line 246"/>
              <p:cNvSpPr>
                <a:spLocks noChangeShapeType="1"/>
              </p:cNvSpPr>
              <p:nvPr/>
            </p:nvSpPr>
            <p:spPr bwMode="auto">
              <a:xfrm rot="-5400000">
                <a:off x="4919560" y="4194902"/>
                <a:ext cx="159246" cy="10679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95" name="Line 247"/>
              <p:cNvSpPr>
                <a:spLocks noChangeShapeType="1"/>
              </p:cNvSpPr>
              <p:nvPr/>
            </p:nvSpPr>
            <p:spPr bwMode="auto">
              <a:xfrm rot="-5400000">
                <a:off x="4859667" y="4149532"/>
                <a:ext cx="159246" cy="1082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96" name="Line 248"/>
              <p:cNvSpPr>
                <a:spLocks noChangeShapeType="1"/>
              </p:cNvSpPr>
              <p:nvPr/>
            </p:nvSpPr>
            <p:spPr bwMode="auto">
              <a:xfrm rot="-5400000">
                <a:off x="4792560" y="4105605"/>
                <a:ext cx="159246" cy="10679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97" name="Line 249"/>
              <p:cNvSpPr>
                <a:spLocks noChangeShapeType="1"/>
              </p:cNvSpPr>
              <p:nvPr/>
            </p:nvSpPr>
            <p:spPr bwMode="auto">
              <a:xfrm rot="-5400000">
                <a:off x="5147267" y="4212265"/>
                <a:ext cx="37207" cy="274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98" name="Line 250"/>
              <p:cNvSpPr>
                <a:spLocks noChangeShapeType="1"/>
              </p:cNvSpPr>
              <p:nvPr/>
            </p:nvSpPr>
            <p:spPr bwMode="auto">
              <a:xfrm rot="-5400000">
                <a:off x="5051227" y="4148967"/>
                <a:ext cx="41672" cy="245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99" name="Line 251"/>
              <p:cNvSpPr>
                <a:spLocks noChangeShapeType="1"/>
              </p:cNvSpPr>
              <p:nvPr/>
            </p:nvSpPr>
            <p:spPr bwMode="auto">
              <a:xfrm rot="-5400000">
                <a:off x="5017176" y="4120014"/>
                <a:ext cx="50602" cy="28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300" name="Line 252"/>
              <p:cNvSpPr>
                <a:spLocks noChangeShapeType="1"/>
              </p:cNvSpPr>
              <p:nvPr/>
            </p:nvSpPr>
            <p:spPr bwMode="auto">
              <a:xfrm rot="-5400000">
                <a:off x="4935096" y="4060528"/>
                <a:ext cx="38695" cy="317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301" name="Line 253"/>
              <p:cNvSpPr>
                <a:spLocks noChangeShapeType="1"/>
              </p:cNvSpPr>
              <p:nvPr/>
            </p:nvSpPr>
            <p:spPr bwMode="auto">
              <a:xfrm rot="-5400000">
                <a:off x="4899061" y="4036625"/>
                <a:ext cx="35719" cy="259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302" name="Freeform 254"/>
              <p:cNvSpPr>
                <a:spLocks/>
              </p:cNvSpPr>
              <p:nvPr/>
            </p:nvSpPr>
            <p:spPr bwMode="auto">
              <a:xfrm rot="-5400000">
                <a:off x="4954241" y="4508208"/>
                <a:ext cx="203894" cy="203488"/>
              </a:xfrm>
              <a:custGeom>
                <a:avLst/>
                <a:gdLst>
                  <a:gd name="T0" fmla="*/ 0 w 128"/>
                  <a:gd name="T1" fmla="*/ 125908 h 128"/>
                  <a:gd name="T2" fmla="*/ 78159 w 128"/>
                  <a:gd name="T3" fmla="*/ 0 h 128"/>
                  <a:gd name="T4" fmla="*/ 217487 w 128"/>
                  <a:gd name="T5" fmla="*/ 94431 h 128"/>
                  <a:gd name="T6" fmla="*/ 142726 w 128"/>
                  <a:gd name="T7" fmla="*/ 223837 h 128"/>
                  <a:gd name="T8" fmla="*/ 0 w 128"/>
                  <a:gd name="T9" fmla="*/ 125908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8" h="128">
                    <a:moveTo>
                      <a:pt x="0" y="72"/>
                    </a:moveTo>
                    <a:lnTo>
                      <a:pt x="46" y="0"/>
                    </a:lnTo>
                    <a:lnTo>
                      <a:pt x="128" y="54"/>
                    </a:lnTo>
                    <a:lnTo>
                      <a:pt x="84" y="128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303" name="Freeform 255"/>
              <p:cNvSpPr>
                <a:spLocks/>
              </p:cNvSpPr>
              <p:nvPr/>
            </p:nvSpPr>
            <p:spPr bwMode="auto">
              <a:xfrm rot="-5400000">
                <a:off x="5672990" y="4491431"/>
                <a:ext cx="58043" cy="34636"/>
              </a:xfrm>
              <a:custGeom>
                <a:avLst/>
                <a:gdLst>
                  <a:gd name="T0" fmla="*/ 24077 w 36"/>
                  <a:gd name="T1" fmla="*/ 0 h 22"/>
                  <a:gd name="T2" fmla="*/ 0 w 36"/>
                  <a:gd name="T3" fmla="*/ 27709 h 22"/>
                  <a:gd name="T4" fmla="*/ 27517 w 36"/>
                  <a:gd name="T5" fmla="*/ 38100 h 22"/>
                  <a:gd name="T6" fmla="*/ 61913 w 36"/>
                  <a:gd name="T7" fmla="*/ 31173 h 22"/>
                  <a:gd name="T8" fmla="*/ 24077 w 36"/>
                  <a:gd name="T9" fmla="*/ 0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" h="22">
                    <a:moveTo>
                      <a:pt x="14" y="0"/>
                    </a:moveTo>
                    <a:lnTo>
                      <a:pt x="0" y="16"/>
                    </a:lnTo>
                    <a:lnTo>
                      <a:pt x="16" y="22"/>
                    </a:lnTo>
                    <a:lnTo>
                      <a:pt x="36" y="18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304" name="Freeform 256"/>
              <p:cNvSpPr>
                <a:spLocks/>
              </p:cNvSpPr>
              <p:nvPr/>
            </p:nvSpPr>
            <p:spPr bwMode="auto">
              <a:xfrm rot="-5400000">
                <a:off x="5511850" y="4557320"/>
                <a:ext cx="215801" cy="155864"/>
              </a:xfrm>
              <a:custGeom>
                <a:avLst/>
                <a:gdLst>
                  <a:gd name="T0" fmla="*/ 13540 w 136"/>
                  <a:gd name="T1" fmla="*/ 0 h 98"/>
                  <a:gd name="T2" fmla="*/ 230188 w 136"/>
                  <a:gd name="T3" fmla="*/ 150456 h 98"/>
                  <a:gd name="T4" fmla="*/ 192952 w 136"/>
                  <a:gd name="T5" fmla="*/ 171450 h 98"/>
                  <a:gd name="T6" fmla="*/ 16926 w 136"/>
                  <a:gd name="T7" fmla="*/ 41988 h 98"/>
                  <a:gd name="T8" fmla="*/ 0 w 136"/>
                  <a:gd name="T9" fmla="*/ 24493 h 98"/>
                  <a:gd name="T10" fmla="*/ 13540 w 136"/>
                  <a:gd name="T11" fmla="*/ 0 h 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6" h="98">
                    <a:moveTo>
                      <a:pt x="8" y="0"/>
                    </a:moveTo>
                    <a:lnTo>
                      <a:pt x="136" y="86"/>
                    </a:lnTo>
                    <a:lnTo>
                      <a:pt x="114" y="98"/>
                    </a:lnTo>
                    <a:lnTo>
                      <a:pt x="10" y="24"/>
                    </a:lnTo>
                    <a:lnTo>
                      <a:pt x="0" y="14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305" name="Freeform 257"/>
              <p:cNvSpPr>
                <a:spLocks/>
              </p:cNvSpPr>
              <p:nvPr/>
            </p:nvSpPr>
            <p:spPr bwMode="auto">
              <a:xfrm rot="-5400000">
                <a:off x="5156219" y="4866860"/>
                <a:ext cx="398859" cy="297295"/>
              </a:xfrm>
              <a:custGeom>
                <a:avLst/>
                <a:gdLst>
                  <a:gd name="T0" fmla="*/ 12575 w 406"/>
                  <a:gd name="T1" fmla="*/ 0 h 288"/>
                  <a:gd name="T2" fmla="*/ 425450 w 406"/>
                  <a:gd name="T3" fmla="*/ 311126 h 288"/>
                  <a:gd name="T4" fmla="*/ 410779 w 406"/>
                  <a:gd name="T5" fmla="*/ 327023 h 288"/>
                  <a:gd name="T6" fmla="*/ 0 w 406"/>
                  <a:gd name="T7" fmla="*/ 29523 h 288"/>
                  <a:gd name="T8" fmla="*/ 12575 w 406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6" h="288">
                    <a:moveTo>
                      <a:pt x="12" y="0"/>
                    </a:moveTo>
                    <a:lnTo>
                      <a:pt x="406" y="274"/>
                    </a:lnTo>
                    <a:lnTo>
                      <a:pt x="392" y="288"/>
                    </a:lnTo>
                    <a:lnTo>
                      <a:pt x="0" y="2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306" name="Freeform 258"/>
              <p:cNvSpPr>
                <a:spLocks/>
              </p:cNvSpPr>
              <p:nvPr/>
            </p:nvSpPr>
            <p:spPr bwMode="auto">
              <a:xfrm rot="-5400000">
                <a:off x="4865147" y="4628961"/>
                <a:ext cx="178594" cy="216477"/>
              </a:xfrm>
              <a:custGeom>
                <a:avLst/>
                <a:gdLst>
                  <a:gd name="T0" fmla="*/ 30616 w 112"/>
                  <a:gd name="T1" fmla="*/ 126066 h 136"/>
                  <a:gd name="T2" fmla="*/ 57830 w 112"/>
                  <a:gd name="T3" fmla="*/ 147077 h 136"/>
                  <a:gd name="T4" fmla="*/ 102054 w 112"/>
                  <a:gd name="T5" fmla="*/ 73539 h 136"/>
                  <a:gd name="T6" fmla="*/ 78241 w 112"/>
                  <a:gd name="T7" fmla="*/ 49026 h 136"/>
                  <a:gd name="T8" fmla="*/ 108857 w 112"/>
                  <a:gd name="T9" fmla="*/ 0 h 136"/>
                  <a:gd name="T10" fmla="*/ 190500 w 112"/>
                  <a:gd name="T11" fmla="*/ 56029 h 136"/>
                  <a:gd name="T12" fmla="*/ 71438 w 112"/>
                  <a:gd name="T13" fmla="*/ 238125 h 136"/>
                  <a:gd name="T14" fmla="*/ 0 w 112"/>
                  <a:gd name="T15" fmla="*/ 182096 h 136"/>
                  <a:gd name="T16" fmla="*/ 30616 w 112"/>
                  <a:gd name="T17" fmla="*/ 126066 h 1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2" h="136">
                    <a:moveTo>
                      <a:pt x="18" y="72"/>
                    </a:moveTo>
                    <a:lnTo>
                      <a:pt x="34" y="84"/>
                    </a:lnTo>
                    <a:lnTo>
                      <a:pt x="60" y="42"/>
                    </a:lnTo>
                    <a:lnTo>
                      <a:pt x="46" y="28"/>
                    </a:lnTo>
                    <a:lnTo>
                      <a:pt x="64" y="0"/>
                    </a:lnTo>
                    <a:lnTo>
                      <a:pt x="112" y="32"/>
                    </a:lnTo>
                    <a:lnTo>
                      <a:pt x="42" y="136"/>
                    </a:lnTo>
                    <a:lnTo>
                      <a:pt x="0" y="104"/>
                    </a:lnTo>
                    <a:lnTo>
                      <a:pt x="18" y="72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307" name="Freeform 259"/>
              <p:cNvSpPr>
                <a:spLocks/>
              </p:cNvSpPr>
              <p:nvPr/>
            </p:nvSpPr>
            <p:spPr bwMode="auto">
              <a:xfrm rot="-5400000">
                <a:off x="4889794" y="4741416"/>
                <a:ext cx="75902" cy="79375"/>
              </a:xfrm>
              <a:custGeom>
                <a:avLst/>
                <a:gdLst>
                  <a:gd name="T0" fmla="*/ 33734 w 48"/>
                  <a:gd name="T1" fmla="*/ 0 h 50"/>
                  <a:gd name="T2" fmla="*/ 0 w 48"/>
                  <a:gd name="T3" fmla="*/ 48895 h 50"/>
                  <a:gd name="T4" fmla="*/ 40481 w 48"/>
                  <a:gd name="T5" fmla="*/ 87312 h 50"/>
                  <a:gd name="T6" fmla="*/ 80962 w 48"/>
                  <a:gd name="T7" fmla="*/ 27940 h 50"/>
                  <a:gd name="T8" fmla="*/ 33734 w 48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50">
                    <a:moveTo>
                      <a:pt x="20" y="0"/>
                    </a:moveTo>
                    <a:lnTo>
                      <a:pt x="0" y="28"/>
                    </a:lnTo>
                    <a:lnTo>
                      <a:pt x="24" y="50"/>
                    </a:lnTo>
                    <a:lnTo>
                      <a:pt x="48" y="16"/>
                    </a:lnTo>
                    <a:lnTo>
                      <a:pt x="20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308" name="Freeform 260"/>
              <p:cNvSpPr>
                <a:spLocks/>
              </p:cNvSpPr>
              <p:nvPr/>
            </p:nvSpPr>
            <p:spPr bwMode="auto">
              <a:xfrm rot="-5400000">
                <a:off x="4867379" y="4423916"/>
                <a:ext cx="364629" cy="285750"/>
              </a:xfrm>
              <a:custGeom>
                <a:avLst/>
                <a:gdLst>
                  <a:gd name="T0" fmla="*/ 192778 w 230"/>
                  <a:gd name="T1" fmla="*/ 272415 h 180"/>
                  <a:gd name="T2" fmla="*/ 206306 w 230"/>
                  <a:gd name="T3" fmla="*/ 289878 h 180"/>
                  <a:gd name="T4" fmla="*/ 186014 w 230"/>
                  <a:gd name="T5" fmla="*/ 314325 h 180"/>
                  <a:gd name="T6" fmla="*/ 0 w 230"/>
                  <a:gd name="T7" fmla="*/ 185103 h 180"/>
                  <a:gd name="T8" fmla="*/ 128519 w 230"/>
                  <a:gd name="T9" fmla="*/ 0 h 180"/>
                  <a:gd name="T10" fmla="*/ 388938 w 230"/>
                  <a:gd name="T11" fmla="*/ 192088 h 1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30" h="180">
                    <a:moveTo>
                      <a:pt x="114" y="156"/>
                    </a:moveTo>
                    <a:lnTo>
                      <a:pt x="122" y="166"/>
                    </a:lnTo>
                    <a:lnTo>
                      <a:pt x="110" y="180"/>
                    </a:lnTo>
                    <a:lnTo>
                      <a:pt x="0" y="106"/>
                    </a:lnTo>
                    <a:lnTo>
                      <a:pt x="76" y="0"/>
                    </a:lnTo>
                    <a:lnTo>
                      <a:pt x="230" y="11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309" name="Line 261"/>
              <p:cNvSpPr>
                <a:spLocks noChangeShapeType="1"/>
              </p:cNvSpPr>
              <p:nvPr/>
            </p:nvSpPr>
            <p:spPr bwMode="auto">
              <a:xfrm rot="-5400000">
                <a:off x="5024867" y="4695731"/>
                <a:ext cx="19347" cy="129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310" name="Line 262"/>
              <p:cNvSpPr>
                <a:spLocks noChangeShapeType="1"/>
              </p:cNvSpPr>
              <p:nvPr/>
            </p:nvSpPr>
            <p:spPr bwMode="auto">
              <a:xfrm rot="-5400000">
                <a:off x="4971288" y="4543430"/>
                <a:ext cx="174129" cy="124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311" name="Freeform 263"/>
              <p:cNvSpPr>
                <a:spLocks/>
              </p:cNvSpPr>
              <p:nvPr/>
            </p:nvSpPr>
            <p:spPr bwMode="auto">
              <a:xfrm rot="-5400000">
                <a:off x="5048453" y="4421436"/>
                <a:ext cx="81856" cy="79375"/>
              </a:xfrm>
              <a:custGeom>
                <a:avLst/>
                <a:gdLst>
                  <a:gd name="T0" fmla="*/ 0 w 52"/>
                  <a:gd name="T1" fmla="*/ 0 h 50"/>
                  <a:gd name="T2" fmla="*/ 23507 w 52"/>
                  <a:gd name="T3" fmla="*/ 17462 h 50"/>
                  <a:gd name="T4" fmla="*/ 36940 w 52"/>
                  <a:gd name="T5" fmla="*/ 0 h 50"/>
                  <a:gd name="T6" fmla="*/ 87313 w 52"/>
                  <a:gd name="T7" fmla="*/ 34925 h 50"/>
                  <a:gd name="T8" fmla="*/ 67164 w 52"/>
                  <a:gd name="T9" fmla="*/ 69850 h 50"/>
                  <a:gd name="T10" fmla="*/ 87313 w 52"/>
                  <a:gd name="T11" fmla="*/ 8731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2" h="50">
                    <a:moveTo>
                      <a:pt x="0" y="0"/>
                    </a:moveTo>
                    <a:lnTo>
                      <a:pt x="14" y="10"/>
                    </a:lnTo>
                    <a:lnTo>
                      <a:pt x="22" y="0"/>
                    </a:lnTo>
                    <a:lnTo>
                      <a:pt x="52" y="20"/>
                    </a:lnTo>
                    <a:lnTo>
                      <a:pt x="40" y="40"/>
                    </a:lnTo>
                    <a:lnTo>
                      <a:pt x="52" y="5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312" name="Freeform 264"/>
              <p:cNvSpPr>
                <a:spLocks/>
              </p:cNvSpPr>
              <p:nvPr/>
            </p:nvSpPr>
            <p:spPr bwMode="auto">
              <a:xfrm rot="-5400000">
                <a:off x="4645309" y="4255785"/>
                <a:ext cx="305098" cy="336262"/>
              </a:xfrm>
              <a:custGeom>
                <a:avLst/>
                <a:gdLst>
                  <a:gd name="T0" fmla="*/ 188144 w 192"/>
                  <a:gd name="T1" fmla="*/ 0 h 212"/>
                  <a:gd name="T2" fmla="*/ 0 w 192"/>
                  <a:gd name="T3" fmla="*/ 266947 h 212"/>
                  <a:gd name="T4" fmla="*/ 142379 w 192"/>
                  <a:gd name="T5" fmla="*/ 369888 h 212"/>
                  <a:gd name="T6" fmla="*/ 325438 w 192"/>
                  <a:gd name="T7" fmla="*/ 87238 h 212"/>
                  <a:gd name="T8" fmla="*/ 188144 w 192"/>
                  <a:gd name="T9" fmla="*/ 0 h 2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2" h="212">
                    <a:moveTo>
                      <a:pt x="111" y="0"/>
                    </a:moveTo>
                    <a:lnTo>
                      <a:pt x="0" y="153"/>
                    </a:lnTo>
                    <a:lnTo>
                      <a:pt x="84" y="212"/>
                    </a:lnTo>
                    <a:lnTo>
                      <a:pt x="192" y="50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313" name="Line 265"/>
              <p:cNvSpPr>
                <a:spLocks noChangeShapeType="1"/>
              </p:cNvSpPr>
              <p:nvPr/>
            </p:nvSpPr>
            <p:spPr bwMode="auto">
              <a:xfrm rot="-5400000" flipH="1" flipV="1">
                <a:off x="4785411" y="4401750"/>
                <a:ext cx="154781" cy="1053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314" name="Line 266"/>
              <p:cNvSpPr>
                <a:spLocks noChangeShapeType="1"/>
              </p:cNvSpPr>
              <p:nvPr/>
            </p:nvSpPr>
            <p:spPr bwMode="auto">
              <a:xfrm rot="-5400000" flipH="1" flipV="1">
                <a:off x="4717559" y="4360056"/>
                <a:ext cx="156270" cy="1039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315" name="Line 267"/>
              <p:cNvSpPr>
                <a:spLocks noChangeShapeType="1"/>
              </p:cNvSpPr>
              <p:nvPr/>
            </p:nvSpPr>
            <p:spPr bwMode="auto">
              <a:xfrm rot="-5400000" flipH="1" flipV="1">
                <a:off x="4656224" y="4319150"/>
                <a:ext cx="156269" cy="1053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316" name="Freeform 268"/>
              <p:cNvSpPr>
                <a:spLocks/>
              </p:cNvSpPr>
              <p:nvPr/>
            </p:nvSpPr>
            <p:spPr bwMode="auto">
              <a:xfrm rot="-5400000">
                <a:off x="4461371" y="4526541"/>
                <a:ext cx="348258" cy="329045"/>
              </a:xfrm>
              <a:custGeom>
                <a:avLst/>
                <a:gdLst>
                  <a:gd name="T0" fmla="*/ 0 w 220"/>
                  <a:gd name="T1" fmla="*/ 184455 h 208"/>
                  <a:gd name="T2" fmla="*/ 253278 w 220"/>
                  <a:gd name="T3" fmla="*/ 361950 h 208"/>
                  <a:gd name="T4" fmla="*/ 363032 w 220"/>
                  <a:gd name="T5" fmla="*/ 203597 h 208"/>
                  <a:gd name="T6" fmla="*/ 349524 w 220"/>
                  <a:gd name="T7" fmla="*/ 167054 h 208"/>
                  <a:gd name="T8" fmla="*/ 319131 w 220"/>
                  <a:gd name="T9" fmla="*/ 153133 h 208"/>
                  <a:gd name="T10" fmla="*/ 302246 w 220"/>
                  <a:gd name="T11" fmla="*/ 158353 h 208"/>
                  <a:gd name="T12" fmla="*/ 273541 w 220"/>
                  <a:gd name="T13" fmla="*/ 100928 h 208"/>
                  <a:gd name="T14" fmla="*/ 233016 w 220"/>
                  <a:gd name="T15" fmla="*/ 114850 h 208"/>
                  <a:gd name="T16" fmla="*/ 227951 w 220"/>
                  <a:gd name="T17" fmla="*/ 78306 h 208"/>
                  <a:gd name="T18" fmla="*/ 202623 w 220"/>
                  <a:gd name="T19" fmla="*/ 57425 h 208"/>
                  <a:gd name="T20" fmla="*/ 165475 w 220"/>
                  <a:gd name="T21" fmla="*/ 59165 h 208"/>
                  <a:gd name="T22" fmla="*/ 167164 w 220"/>
                  <a:gd name="T23" fmla="*/ 31323 h 208"/>
                  <a:gd name="T24" fmla="*/ 136770 w 220"/>
                  <a:gd name="T25" fmla="*/ 5220 h 208"/>
                  <a:gd name="T26" fmla="*/ 111443 w 220"/>
                  <a:gd name="T27" fmla="*/ 12181 h 208"/>
                  <a:gd name="T28" fmla="*/ 0 w 220"/>
                  <a:gd name="T29" fmla="*/ 184455 h 20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20" h="208">
                    <a:moveTo>
                      <a:pt x="0" y="106"/>
                    </a:moveTo>
                    <a:lnTo>
                      <a:pt x="150" y="208"/>
                    </a:lnTo>
                    <a:cubicBezTo>
                      <a:pt x="172" y="178"/>
                      <a:pt x="194" y="148"/>
                      <a:pt x="215" y="117"/>
                    </a:cubicBezTo>
                    <a:cubicBezTo>
                      <a:pt x="220" y="109"/>
                      <a:pt x="215" y="98"/>
                      <a:pt x="207" y="96"/>
                    </a:cubicBezTo>
                    <a:cubicBezTo>
                      <a:pt x="201" y="93"/>
                      <a:pt x="195" y="90"/>
                      <a:pt x="189" y="88"/>
                    </a:cubicBezTo>
                    <a:cubicBezTo>
                      <a:pt x="180" y="90"/>
                      <a:pt x="182" y="88"/>
                      <a:pt x="179" y="91"/>
                    </a:cubicBezTo>
                    <a:cubicBezTo>
                      <a:pt x="190" y="77"/>
                      <a:pt x="174" y="63"/>
                      <a:pt x="162" y="58"/>
                    </a:cubicBezTo>
                    <a:cubicBezTo>
                      <a:pt x="149" y="59"/>
                      <a:pt x="144" y="57"/>
                      <a:pt x="138" y="66"/>
                    </a:cubicBezTo>
                    <a:cubicBezTo>
                      <a:pt x="141" y="58"/>
                      <a:pt x="140" y="52"/>
                      <a:pt x="135" y="45"/>
                    </a:cubicBezTo>
                    <a:cubicBezTo>
                      <a:pt x="134" y="39"/>
                      <a:pt x="126" y="37"/>
                      <a:pt x="120" y="33"/>
                    </a:cubicBezTo>
                    <a:cubicBezTo>
                      <a:pt x="114" y="34"/>
                      <a:pt x="98" y="28"/>
                      <a:pt x="98" y="34"/>
                    </a:cubicBezTo>
                    <a:cubicBezTo>
                      <a:pt x="96" y="40"/>
                      <a:pt x="102" y="23"/>
                      <a:pt x="99" y="18"/>
                    </a:cubicBezTo>
                    <a:cubicBezTo>
                      <a:pt x="96" y="13"/>
                      <a:pt x="86" y="5"/>
                      <a:pt x="81" y="3"/>
                    </a:cubicBezTo>
                    <a:cubicBezTo>
                      <a:pt x="67" y="4"/>
                      <a:pt x="70" y="0"/>
                      <a:pt x="66" y="7"/>
                    </a:cubicBez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317" name="Line 269"/>
              <p:cNvSpPr>
                <a:spLocks noChangeShapeType="1"/>
              </p:cNvSpPr>
              <p:nvPr/>
            </p:nvSpPr>
            <p:spPr bwMode="auto">
              <a:xfrm rot="16200000" flipV="1">
                <a:off x="4552089" y="4676743"/>
                <a:ext cx="123527" cy="17895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318" name="Line 270"/>
              <p:cNvSpPr>
                <a:spLocks noChangeShapeType="1"/>
              </p:cNvSpPr>
              <p:nvPr/>
            </p:nvSpPr>
            <p:spPr bwMode="auto">
              <a:xfrm rot="16200000" flipV="1">
                <a:off x="4593941" y="4614236"/>
                <a:ext cx="123527" cy="17895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319" name="Line 271"/>
              <p:cNvSpPr>
                <a:spLocks noChangeShapeType="1"/>
              </p:cNvSpPr>
              <p:nvPr/>
            </p:nvSpPr>
            <p:spPr bwMode="auto">
              <a:xfrm rot="16200000" flipV="1">
                <a:off x="4632907" y="4550240"/>
                <a:ext cx="123528" cy="17895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320" name="Freeform 272"/>
              <p:cNvSpPr>
                <a:spLocks/>
              </p:cNvSpPr>
              <p:nvPr/>
            </p:nvSpPr>
            <p:spPr bwMode="auto">
              <a:xfrm rot="-5400000">
                <a:off x="4801850" y="4577661"/>
                <a:ext cx="69950" cy="76488"/>
              </a:xfrm>
              <a:custGeom>
                <a:avLst/>
                <a:gdLst>
                  <a:gd name="T0" fmla="*/ 74613 w 44"/>
                  <a:gd name="T1" fmla="*/ 84137 h 48"/>
                  <a:gd name="T2" fmla="*/ 0 w 44"/>
                  <a:gd name="T3" fmla="*/ 26293 h 48"/>
                  <a:gd name="T4" fmla="*/ 23741 w 44"/>
                  <a:gd name="T5" fmla="*/ 0 h 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4" h="48">
                    <a:moveTo>
                      <a:pt x="44" y="48"/>
                    </a:moveTo>
                    <a:lnTo>
                      <a:pt x="0" y="15"/>
                    </a:lnTo>
                    <a:lnTo>
                      <a:pt x="14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321" name="Freeform 273"/>
              <p:cNvSpPr>
                <a:spLocks/>
              </p:cNvSpPr>
              <p:nvPr/>
            </p:nvSpPr>
            <p:spPr bwMode="auto">
              <a:xfrm rot="-5400000">
                <a:off x="4405786" y="4651444"/>
                <a:ext cx="206872" cy="321829"/>
              </a:xfrm>
              <a:custGeom>
                <a:avLst/>
                <a:gdLst>
                  <a:gd name="T0" fmla="*/ 58956 w 131"/>
                  <a:gd name="T1" fmla="*/ 322622 h 203"/>
                  <a:gd name="T2" fmla="*/ 35373 w 131"/>
                  <a:gd name="T3" fmla="*/ 354012 h 203"/>
                  <a:gd name="T4" fmla="*/ 0 w 131"/>
                  <a:gd name="T5" fmla="*/ 327853 h 203"/>
                  <a:gd name="T6" fmla="*/ 220663 w 131"/>
                  <a:gd name="T7" fmla="*/ 0 h 20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1" h="203">
                    <a:moveTo>
                      <a:pt x="35" y="185"/>
                    </a:moveTo>
                    <a:lnTo>
                      <a:pt x="21" y="203"/>
                    </a:lnTo>
                    <a:lnTo>
                      <a:pt x="0" y="188"/>
                    </a:lnTo>
                    <a:lnTo>
                      <a:pt x="131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322" name="Line 274"/>
              <p:cNvSpPr>
                <a:spLocks noChangeShapeType="1"/>
              </p:cNvSpPr>
              <p:nvPr/>
            </p:nvSpPr>
            <p:spPr bwMode="auto">
              <a:xfrm rot="-5400000">
                <a:off x="4362739" y="4475127"/>
                <a:ext cx="333375" cy="2294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323" name="Line 275"/>
              <p:cNvSpPr>
                <a:spLocks noChangeShapeType="1"/>
              </p:cNvSpPr>
              <p:nvPr/>
            </p:nvSpPr>
            <p:spPr bwMode="auto">
              <a:xfrm rot="16200000" flipH="1">
                <a:off x="4602691" y="4364385"/>
                <a:ext cx="212824" cy="2857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324" name="Line 276"/>
              <p:cNvSpPr>
                <a:spLocks noChangeShapeType="1"/>
              </p:cNvSpPr>
              <p:nvPr/>
            </p:nvSpPr>
            <p:spPr bwMode="auto">
              <a:xfrm rot="16200000" flipH="1">
                <a:off x="4561537" y="4544265"/>
                <a:ext cx="23813" cy="346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325" name="Line 277"/>
              <p:cNvSpPr>
                <a:spLocks noChangeShapeType="1"/>
              </p:cNvSpPr>
              <p:nvPr/>
            </p:nvSpPr>
            <p:spPr bwMode="auto">
              <a:xfrm rot="16200000" flipH="1">
                <a:off x="4517452" y="4614958"/>
                <a:ext cx="28277" cy="346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326" name="Line 278"/>
              <p:cNvSpPr>
                <a:spLocks noChangeShapeType="1"/>
              </p:cNvSpPr>
              <p:nvPr/>
            </p:nvSpPr>
            <p:spPr bwMode="auto">
              <a:xfrm rot="16200000" flipH="1">
                <a:off x="4478554" y="4667115"/>
                <a:ext cx="23813" cy="389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327" name="Line 279"/>
              <p:cNvSpPr>
                <a:spLocks noChangeShapeType="1"/>
              </p:cNvSpPr>
              <p:nvPr/>
            </p:nvSpPr>
            <p:spPr bwMode="auto">
              <a:xfrm rot="16200000" flipH="1">
                <a:off x="4604111" y="4489919"/>
                <a:ext cx="23813" cy="3319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328" name="Line 280"/>
              <p:cNvSpPr>
                <a:spLocks noChangeShapeType="1"/>
              </p:cNvSpPr>
              <p:nvPr/>
            </p:nvSpPr>
            <p:spPr bwMode="auto">
              <a:xfrm rot="-5400000">
                <a:off x="4713793" y="4486672"/>
                <a:ext cx="23813" cy="158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329" name="Line 281"/>
              <p:cNvSpPr>
                <a:spLocks noChangeShapeType="1"/>
              </p:cNvSpPr>
              <p:nvPr/>
            </p:nvSpPr>
            <p:spPr bwMode="auto">
              <a:xfrm rot="-5400000">
                <a:off x="4753526" y="4514183"/>
                <a:ext cx="20836" cy="14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330" name="Freeform 282"/>
              <p:cNvSpPr>
                <a:spLocks/>
              </p:cNvSpPr>
              <p:nvPr/>
            </p:nvSpPr>
            <p:spPr bwMode="auto">
              <a:xfrm rot="-5400000">
                <a:off x="4679405" y="4227418"/>
                <a:ext cx="55066" cy="44739"/>
              </a:xfrm>
              <a:custGeom>
                <a:avLst/>
                <a:gdLst>
                  <a:gd name="T0" fmla="*/ 0 w 34"/>
                  <a:gd name="T1" fmla="*/ 33395 h 28"/>
                  <a:gd name="T2" fmla="*/ 25913 w 34"/>
                  <a:gd name="T3" fmla="*/ 49213 h 28"/>
                  <a:gd name="T4" fmla="*/ 58737 w 34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" h="28">
                    <a:moveTo>
                      <a:pt x="0" y="19"/>
                    </a:moveTo>
                    <a:lnTo>
                      <a:pt x="15" y="28"/>
                    </a:lnTo>
                    <a:lnTo>
                      <a:pt x="34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331" name="Freeform 283"/>
              <p:cNvSpPr>
                <a:spLocks/>
              </p:cNvSpPr>
              <p:nvPr/>
            </p:nvSpPr>
            <p:spPr bwMode="auto">
              <a:xfrm rot="-5400000">
                <a:off x="4738869" y="4150366"/>
                <a:ext cx="35719" cy="66386"/>
              </a:xfrm>
              <a:custGeom>
                <a:avLst/>
                <a:gdLst>
                  <a:gd name="T0" fmla="*/ 38100 w 23"/>
                  <a:gd name="T1" fmla="*/ 0 h 42"/>
                  <a:gd name="T2" fmla="*/ 0 w 23"/>
                  <a:gd name="T3" fmla="*/ 52161 h 42"/>
                  <a:gd name="T4" fmla="*/ 33130 w 23"/>
                  <a:gd name="T5" fmla="*/ 73025 h 4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3" h="42">
                    <a:moveTo>
                      <a:pt x="23" y="0"/>
                    </a:moveTo>
                    <a:lnTo>
                      <a:pt x="0" y="30"/>
                    </a:lnTo>
                    <a:lnTo>
                      <a:pt x="20" y="4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332" name="Freeform 284"/>
              <p:cNvSpPr>
                <a:spLocks/>
              </p:cNvSpPr>
              <p:nvPr/>
            </p:nvSpPr>
            <p:spPr bwMode="auto">
              <a:xfrm rot="-5400000">
                <a:off x="4288325" y="4747843"/>
                <a:ext cx="291703" cy="347807"/>
              </a:xfrm>
              <a:custGeom>
                <a:avLst/>
                <a:gdLst>
                  <a:gd name="T0" fmla="*/ 182632 w 184"/>
                  <a:gd name="T1" fmla="*/ 0 h 219"/>
                  <a:gd name="T2" fmla="*/ 311150 w 184"/>
                  <a:gd name="T3" fmla="*/ 104819 h 219"/>
                  <a:gd name="T4" fmla="*/ 128518 w 184"/>
                  <a:gd name="T5" fmla="*/ 382588 h 219"/>
                  <a:gd name="T6" fmla="*/ 0 w 184"/>
                  <a:gd name="T7" fmla="*/ 279516 h 219"/>
                  <a:gd name="T8" fmla="*/ 182632 w 184"/>
                  <a:gd name="T9" fmla="*/ 0 h 2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4" h="219">
                    <a:moveTo>
                      <a:pt x="108" y="0"/>
                    </a:moveTo>
                    <a:lnTo>
                      <a:pt x="184" y="60"/>
                    </a:lnTo>
                    <a:lnTo>
                      <a:pt x="76" y="219"/>
                    </a:lnTo>
                    <a:lnTo>
                      <a:pt x="0" y="160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333" name="Line 285"/>
              <p:cNvSpPr>
                <a:spLocks noChangeShapeType="1"/>
              </p:cNvSpPr>
              <p:nvPr/>
            </p:nvSpPr>
            <p:spPr bwMode="auto">
              <a:xfrm rot="-5400000">
                <a:off x="4284018" y="4840049"/>
                <a:ext cx="147340" cy="1053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334" name="Line 286"/>
              <p:cNvSpPr>
                <a:spLocks noChangeShapeType="1"/>
              </p:cNvSpPr>
              <p:nvPr/>
            </p:nvSpPr>
            <p:spPr bwMode="auto">
              <a:xfrm rot="-5400000">
                <a:off x="4349705" y="4878000"/>
                <a:ext cx="145852" cy="1053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335" name="Line 287"/>
              <p:cNvSpPr>
                <a:spLocks noChangeShapeType="1"/>
              </p:cNvSpPr>
              <p:nvPr/>
            </p:nvSpPr>
            <p:spPr bwMode="auto">
              <a:xfrm rot="-5400000">
                <a:off x="4414649" y="4916696"/>
                <a:ext cx="145852" cy="1053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336" name="Line 288"/>
              <p:cNvSpPr>
                <a:spLocks noChangeShapeType="1"/>
              </p:cNvSpPr>
              <p:nvPr/>
            </p:nvSpPr>
            <p:spPr bwMode="auto">
              <a:xfrm rot="-5400000">
                <a:off x="4490100" y="5073055"/>
                <a:ext cx="23813" cy="158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337" name="Line 289"/>
              <p:cNvSpPr>
                <a:spLocks noChangeShapeType="1"/>
              </p:cNvSpPr>
              <p:nvPr/>
            </p:nvSpPr>
            <p:spPr bwMode="auto">
              <a:xfrm rot="-5400000">
                <a:off x="4383237" y="4768115"/>
                <a:ext cx="28277" cy="259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338" name="Line 290"/>
              <p:cNvSpPr>
                <a:spLocks noChangeShapeType="1"/>
              </p:cNvSpPr>
              <p:nvPr/>
            </p:nvSpPr>
            <p:spPr bwMode="auto">
              <a:xfrm rot="-5400000">
                <a:off x="4470482" y="4823881"/>
                <a:ext cx="32742" cy="230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339" name="Line 291"/>
              <p:cNvSpPr>
                <a:spLocks noChangeShapeType="1"/>
              </p:cNvSpPr>
              <p:nvPr/>
            </p:nvSpPr>
            <p:spPr bwMode="auto">
              <a:xfrm rot="-5400000">
                <a:off x="4503788" y="4849159"/>
                <a:ext cx="25300" cy="216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340" name="Line 292"/>
              <p:cNvSpPr>
                <a:spLocks noChangeShapeType="1"/>
              </p:cNvSpPr>
              <p:nvPr/>
            </p:nvSpPr>
            <p:spPr bwMode="auto">
              <a:xfrm rot="-5400000">
                <a:off x="4584560" y="4901204"/>
                <a:ext cx="28278" cy="187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343" name="Line 295"/>
              <p:cNvSpPr>
                <a:spLocks noChangeShapeType="1"/>
              </p:cNvSpPr>
              <p:nvPr/>
            </p:nvSpPr>
            <p:spPr bwMode="auto">
              <a:xfrm rot="-5400000" flipH="1" flipV="1">
                <a:off x="4206627" y="5083360"/>
                <a:ext cx="159246" cy="1039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344" name="Line 296"/>
              <p:cNvSpPr>
                <a:spLocks noChangeShapeType="1"/>
              </p:cNvSpPr>
              <p:nvPr/>
            </p:nvSpPr>
            <p:spPr bwMode="auto">
              <a:xfrm rot="-5400000" flipH="1" flipV="1">
                <a:off x="4270127" y="5125078"/>
                <a:ext cx="159247" cy="10679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345" name="Line 297"/>
              <p:cNvSpPr>
                <a:spLocks noChangeShapeType="1"/>
              </p:cNvSpPr>
              <p:nvPr/>
            </p:nvSpPr>
            <p:spPr bwMode="auto">
              <a:xfrm rot="-5400000" flipH="1" flipV="1">
                <a:off x="4334417" y="5163029"/>
                <a:ext cx="154781" cy="10679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347" name="Freeform 299"/>
              <p:cNvSpPr>
                <a:spLocks/>
              </p:cNvSpPr>
              <p:nvPr/>
            </p:nvSpPr>
            <p:spPr bwMode="auto">
              <a:xfrm rot="-5400000">
                <a:off x="4226652" y="4883840"/>
                <a:ext cx="28277" cy="50511"/>
              </a:xfrm>
              <a:custGeom>
                <a:avLst/>
                <a:gdLst>
                  <a:gd name="T0" fmla="*/ 30162 w 18"/>
                  <a:gd name="T1" fmla="*/ 0 h 32"/>
                  <a:gd name="T2" fmla="*/ 0 w 18"/>
                  <a:gd name="T3" fmla="*/ 39935 h 32"/>
                  <a:gd name="T4" fmla="*/ 18432 w 18"/>
                  <a:gd name="T5" fmla="*/ 55562 h 3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" h="32">
                    <a:moveTo>
                      <a:pt x="18" y="0"/>
                    </a:moveTo>
                    <a:lnTo>
                      <a:pt x="0" y="23"/>
                    </a:lnTo>
                    <a:lnTo>
                      <a:pt x="11" y="3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351" name="Line 303"/>
              <p:cNvSpPr>
                <a:spLocks noChangeShapeType="1"/>
              </p:cNvSpPr>
              <p:nvPr/>
            </p:nvSpPr>
            <p:spPr bwMode="auto">
              <a:xfrm rot="-5400000">
                <a:off x="4244714" y="5245741"/>
                <a:ext cx="26789" cy="187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352" name="Line 304"/>
              <p:cNvSpPr>
                <a:spLocks noChangeShapeType="1"/>
              </p:cNvSpPr>
              <p:nvPr/>
            </p:nvSpPr>
            <p:spPr bwMode="auto">
              <a:xfrm rot="-5400000">
                <a:off x="4276441" y="5271019"/>
                <a:ext cx="28278" cy="173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353" name="Line 305"/>
              <p:cNvSpPr>
                <a:spLocks noChangeShapeType="1"/>
              </p:cNvSpPr>
              <p:nvPr/>
            </p:nvSpPr>
            <p:spPr bwMode="auto">
              <a:xfrm rot="-5400000">
                <a:off x="4368106" y="5326875"/>
                <a:ext cx="26789" cy="2020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617" name="Text Box 569"/>
              <p:cNvSpPr txBox="1">
                <a:spLocks noChangeArrowheads="1"/>
              </p:cNvSpPr>
              <p:nvPr/>
            </p:nvSpPr>
            <p:spPr bwMode="auto">
              <a:xfrm rot="2076186">
                <a:off x="5012627" y="4040661"/>
                <a:ext cx="769748" cy="2031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3" tIns="45717" rIns="91433" bIns="45717">
                <a:spAutoFit/>
              </a:bodyPr>
              <a:lstStyle>
                <a:lvl1pPr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4968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9921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489075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1985963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4431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003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3575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147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800" dirty="0">
                    <a:latin typeface="Arial" charset="0"/>
                  </a:rPr>
                  <a:t>1600 TUAM</a:t>
                </a:r>
              </a:p>
            </p:txBody>
          </p:sp>
          <p:sp>
            <p:nvSpPr>
              <p:cNvPr id="2652" name="Text Box 604"/>
              <p:cNvSpPr txBox="1">
                <a:spLocks noChangeArrowheads="1"/>
              </p:cNvSpPr>
              <p:nvPr/>
            </p:nvSpPr>
            <p:spPr bwMode="auto">
              <a:xfrm>
                <a:off x="735011" y="3403567"/>
                <a:ext cx="1374921" cy="20116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  <a:extLst/>
            </p:spPr>
            <p:txBody>
              <a:bodyPr wrap="square" lIns="42108" tIns="45717" rIns="42108" bIns="45717" anchor="ctr" anchorCtr="0">
                <a:noAutofit/>
              </a:bodyPr>
              <a:lstStyle>
                <a:defPPr>
                  <a:defRPr lang="en-US"/>
                </a:defPPr>
                <a:lvl1pPr defTabSz="992188">
                  <a:defRPr sz="9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1pPr>
                <a:lvl2pPr marL="496888" defTabSz="992188">
                  <a:defRPr sz="2400">
                    <a:latin typeface="Times New Roman" charset="0"/>
                    <a:ea typeface="ＭＳ Ｐゴシック" charset="0"/>
                  </a:defRPr>
                </a:lvl2pPr>
                <a:lvl3pPr marL="992188" defTabSz="992188">
                  <a:defRPr sz="2400">
                    <a:latin typeface="Times New Roman" charset="0"/>
                    <a:ea typeface="ＭＳ Ｐゴシック" charset="0"/>
                  </a:defRPr>
                </a:lvl3pPr>
                <a:lvl4pPr marL="1489075" defTabSz="992188">
                  <a:defRPr sz="2400">
                    <a:latin typeface="Times New Roman" charset="0"/>
                    <a:ea typeface="ＭＳ Ｐゴシック" charset="0"/>
                  </a:defRPr>
                </a:lvl4pPr>
                <a:lvl5pPr marL="1985963" defTabSz="992188">
                  <a:defRPr sz="2400">
                    <a:latin typeface="Times New Roman" charset="0"/>
                    <a:ea typeface="ＭＳ Ｐゴシック" charset="0"/>
                  </a:defRPr>
                </a:lvl5pPr>
                <a:lvl6pPr marL="24431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6pPr>
                <a:lvl7pPr marL="29003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7pPr>
                <a:lvl8pPr marL="33575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8pPr>
                <a:lvl9pPr marL="38147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>
                  <a:buNone/>
                </a:pPr>
                <a:r>
                  <a:rPr lang="en-US" sz="1000" b="1" dirty="0"/>
                  <a:t>BALDWIN SQUARE II</a:t>
                </a:r>
              </a:p>
            </p:txBody>
          </p:sp>
          <p:sp>
            <p:nvSpPr>
              <p:cNvPr id="2653" name="Text Box 605"/>
              <p:cNvSpPr txBox="1">
                <a:spLocks noChangeArrowheads="1"/>
              </p:cNvSpPr>
              <p:nvPr/>
            </p:nvSpPr>
            <p:spPr bwMode="auto">
              <a:xfrm>
                <a:off x="1122004" y="4608559"/>
                <a:ext cx="1280160" cy="20116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  <a:extLst/>
            </p:spPr>
            <p:txBody>
              <a:bodyPr wrap="none" lIns="42108" tIns="45717" rIns="42108" bIns="45717" anchor="ctr" anchorCtr="0">
                <a:noAutofit/>
              </a:bodyPr>
              <a:lstStyle>
                <a:defPPr>
                  <a:defRPr lang="en-US"/>
                </a:defPPr>
                <a:lvl1pPr algn="ctr" defTabSz="992188">
                  <a:defRPr sz="9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1pPr>
                <a:lvl2pPr marL="496888" defTabSz="992188">
                  <a:defRPr sz="2400">
                    <a:latin typeface="Times New Roman" charset="0"/>
                    <a:ea typeface="ＭＳ Ｐゴシック" charset="0"/>
                  </a:defRPr>
                </a:lvl2pPr>
                <a:lvl3pPr marL="992188" defTabSz="992188">
                  <a:defRPr sz="2400">
                    <a:latin typeface="Times New Roman" charset="0"/>
                    <a:ea typeface="ＭＳ Ｐゴシック" charset="0"/>
                  </a:defRPr>
                </a:lvl3pPr>
                <a:lvl4pPr marL="1489075" defTabSz="992188">
                  <a:defRPr sz="2400">
                    <a:latin typeface="Times New Roman" charset="0"/>
                    <a:ea typeface="ＭＳ Ｐゴシック" charset="0"/>
                  </a:defRPr>
                </a:lvl4pPr>
                <a:lvl5pPr marL="1985963" defTabSz="992188">
                  <a:defRPr sz="2400">
                    <a:latin typeface="Times New Roman" charset="0"/>
                    <a:ea typeface="ＭＳ Ｐゴシック" charset="0"/>
                  </a:defRPr>
                </a:lvl5pPr>
                <a:lvl6pPr marL="24431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6pPr>
                <a:lvl7pPr marL="29003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7pPr>
                <a:lvl8pPr marL="33575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8pPr>
                <a:lvl9pPr marL="38147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buNone/>
                </a:pPr>
                <a:r>
                  <a:rPr lang="en-US" sz="1000" b="1" dirty="0"/>
                  <a:t>BALDWIN SQUARE V</a:t>
                </a:r>
              </a:p>
            </p:txBody>
          </p:sp>
          <p:sp>
            <p:nvSpPr>
              <p:cNvPr id="2659" name="Text Box 611"/>
              <p:cNvSpPr txBox="1">
                <a:spLocks noChangeArrowheads="1"/>
              </p:cNvSpPr>
              <p:nvPr/>
            </p:nvSpPr>
            <p:spPr bwMode="auto">
              <a:xfrm>
                <a:off x="62593" y="2325308"/>
                <a:ext cx="1265861" cy="19959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  <a:extLst/>
            </p:spPr>
            <p:txBody>
              <a:bodyPr wrap="square" lIns="42108" tIns="45717" rIns="42108" bIns="45717" anchor="ctr" anchorCtr="0">
                <a:spAutoFit/>
              </a:bodyPr>
              <a:lstStyle>
                <a:defPPr>
                  <a:defRPr lang="en-US"/>
                </a:defPPr>
                <a:lvl1pPr defTabSz="992188">
                  <a:defRPr sz="9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1pPr>
                <a:lvl2pPr marL="496888" defTabSz="992188">
                  <a:defRPr sz="2400">
                    <a:latin typeface="Times New Roman" charset="0"/>
                    <a:ea typeface="ＭＳ Ｐゴシック" charset="0"/>
                  </a:defRPr>
                </a:lvl2pPr>
                <a:lvl3pPr marL="992188" defTabSz="992188">
                  <a:defRPr sz="2400">
                    <a:latin typeface="Times New Roman" charset="0"/>
                    <a:ea typeface="ＭＳ Ｐゴシック" charset="0"/>
                  </a:defRPr>
                </a:lvl3pPr>
                <a:lvl4pPr marL="1489075" defTabSz="992188">
                  <a:defRPr sz="2400">
                    <a:latin typeface="Times New Roman" charset="0"/>
                    <a:ea typeface="ＭＳ Ｐゴシック" charset="0"/>
                  </a:defRPr>
                </a:lvl4pPr>
                <a:lvl5pPr marL="1985963" defTabSz="992188">
                  <a:defRPr sz="2400">
                    <a:latin typeface="Times New Roman" charset="0"/>
                    <a:ea typeface="ＭＳ Ｐゴシック" charset="0"/>
                  </a:defRPr>
                </a:lvl5pPr>
                <a:lvl6pPr marL="24431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6pPr>
                <a:lvl7pPr marL="29003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7pPr>
                <a:lvl8pPr marL="33575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8pPr>
                <a:lvl9pPr marL="38147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>
                  <a:buNone/>
                </a:pPr>
                <a:r>
                  <a:rPr lang="en-US" sz="1000" b="1" dirty="0"/>
                  <a:t>CAROLINE STREET</a:t>
                </a:r>
              </a:p>
            </p:txBody>
          </p:sp>
          <p:sp>
            <p:nvSpPr>
              <p:cNvPr id="2668" name="Rectangle 620"/>
              <p:cNvSpPr>
                <a:spLocks noChangeAspect="1" noChangeArrowheads="1"/>
              </p:cNvSpPr>
              <p:nvPr/>
            </p:nvSpPr>
            <p:spPr bwMode="auto">
              <a:xfrm rot="-3296572">
                <a:off x="3523349" y="3457368"/>
                <a:ext cx="916781" cy="95827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grpSp>
            <p:nvGrpSpPr>
              <p:cNvPr id="15761" name="Group 621"/>
              <p:cNvGrpSpPr>
                <a:grpSpLocks noChangeAspect="1"/>
              </p:cNvGrpSpPr>
              <p:nvPr/>
            </p:nvGrpSpPr>
            <p:grpSpPr bwMode="auto">
              <a:xfrm>
                <a:off x="3378489" y="3930551"/>
                <a:ext cx="342034" cy="290214"/>
                <a:chOff x="1491" y="2006"/>
                <a:chExt cx="855" cy="754"/>
              </a:xfrm>
            </p:grpSpPr>
            <p:sp>
              <p:nvSpPr>
                <p:cNvPr id="2670" name="Freeform 622"/>
                <p:cNvSpPr>
                  <a:spLocks noChangeAspect="1"/>
                </p:cNvSpPr>
                <p:nvPr/>
              </p:nvSpPr>
              <p:spPr bwMode="auto">
                <a:xfrm>
                  <a:off x="1491" y="2006"/>
                  <a:ext cx="855" cy="754"/>
                </a:xfrm>
                <a:custGeom>
                  <a:avLst/>
                  <a:gdLst>
                    <a:gd name="T0" fmla="*/ 0 w 855"/>
                    <a:gd name="T1" fmla="*/ 313 h 754"/>
                    <a:gd name="T2" fmla="*/ 624 w 855"/>
                    <a:gd name="T3" fmla="*/ 754 h 754"/>
                    <a:gd name="T4" fmla="*/ 855 w 855"/>
                    <a:gd name="T5" fmla="*/ 433 h 754"/>
                    <a:gd name="T6" fmla="*/ 205 w 855"/>
                    <a:gd name="T7" fmla="*/ 0 h 754"/>
                    <a:gd name="T8" fmla="*/ 0 w 855"/>
                    <a:gd name="T9" fmla="*/ 313 h 7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55" h="754">
                      <a:moveTo>
                        <a:pt x="0" y="313"/>
                      </a:moveTo>
                      <a:lnTo>
                        <a:pt x="624" y="754"/>
                      </a:lnTo>
                      <a:lnTo>
                        <a:pt x="855" y="433"/>
                      </a:lnTo>
                      <a:lnTo>
                        <a:pt x="205" y="0"/>
                      </a:lnTo>
                      <a:lnTo>
                        <a:pt x="0" y="313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71" name="Freeform 623"/>
                <p:cNvSpPr>
                  <a:spLocks noChangeAspect="1"/>
                </p:cNvSpPr>
                <p:nvPr/>
              </p:nvSpPr>
              <p:spPr bwMode="auto">
                <a:xfrm>
                  <a:off x="1606" y="2045"/>
                  <a:ext cx="307" cy="460"/>
                </a:xfrm>
                <a:custGeom>
                  <a:avLst/>
                  <a:gdLst>
                    <a:gd name="T0" fmla="*/ 307 w 309"/>
                    <a:gd name="T1" fmla="*/ 0 h 459"/>
                    <a:gd name="T2" fmla="*/ 0 w 309"/>
                    <a:gd name="T3" fmla="*/ 460 h 459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309" h="459">
                      <a:moveTo>
                        <a:pt x="309" y="0"/>
                      </a:moveTo>
                      <a:lnTo>
                        <a:pt x="0" y="459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72" name="Freeform 624"/>
                <p:cNvSpPr>
                  <a:spLocks noChangeAspect="1"/>
                </p:cNvSpPr>
                <p:nvPr/>
              </p:nvSpPr>
              <p:spPr bwMode="auto">
                <a:xfrm>
                  <a:off x="1805" y="2168"/>
                  <a:ext cx="256" cy="371"/>
                </a:xfrm>
                <a:custGeom>
                  <a:avLst/>
                  <a:gdLst>
                    <a:gd name="T0" fmla="*/ 256 w 255"/>
                    <a:gd name="T1" fmla="*/ 0 h 374"/>
                    <a:gd name="T2" fmla="*/ 0 w 255"/>
                    <a:gd name="T3" fmla="*/ 371 h 37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55" h="374">
                      <a:moveTo>
                        <a:pt x="255" y="0"/>
                      </a:moveTo>
                      <a:lnTo>
                        <a:pt x="0" y="374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73" name="Freeform 625"/>
                <p:cNvSpPr>
                  <a:spLocks noChangeAspect="1"/>
                </p:cNvSpPr>
                <p:nvPr/>
              </p:nvSpPr>
              <p:spPr bwMode="auto">
                <a:xfrm>
                  <a:off x="1924" y="2277"/>
                  <a:ext cx="299" cy="445"/>
                </a:xfrm>
                <a:custGeom>
                  <a:avLst/>
                  <a:gdLst>
                    <a:gd name="T0" fmla="*/ 299 w 299"/>
                    <a:gd name="T1" fmla="*/ 0 h 444"/>
                    <a:gd name="T2" fmla="*/ 0 w 299"/>
                    <a:gd name="T3" fmla="*/ 445 h 44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99" h="444">
                      <a:moveTo>
                        <a:pt x="299" y="0"/>
                      </a:moveTo>
                      <a:lnTo>
                        <a:pt x="0" y="444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2674" name="Freeform 626"/>
              <p:cNvSpPr>
                <a:spLocks noChangeAspect="1"/>
              </p:cNvSpPr>
              <p:nvPr/>
            </p:nvSpPr>
            <p:spPr bwMode="auto">
              <a:xfrm>
                <a:off x="3284682" y="4063008"/>
                <a:ext cx="347807" cy="247055"/>
              </a:xfrm>
              <a:custGeom>
                <a:avLst/>
                <a:gdLst>
                  <a:gd name="T0" fmla="*/ 19880 w 866"/>
                  <a:gd name="T1" fmla="*/ 0 h 644"/>
                  <a:gd name="T2" fmla="*/ 382588 w 866"/>
                  <a:gd name="T3" fmla="*/ 237336 h 644"/>
                  <a:gd name="T4" fmla="*/ 361382 w 866"/>
                  <a:gd name="T5" fmla="*/ 263525 h 644"/>
                  <a:gd name="T6" fmla="*/ 0 w 866"/>
                  <a:gd name="T7" fmla="*/ 29462 h 644"/>
                  <a:gd name="T8" fmla="*/ 19880 w 866"/>
                  <a:gd name="T9" fmla="*/ 0 h 6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66" h="644">
                    <a:moveTo>
                      <a:pt x="45" y="0"/>
                    </a:moveTo>
                    <a:lnTo>
                      <a:pt x="866" y="580"/>
                    </a:lnTo>
                    <a:lnTo>
                      <a:pt x="818" y="644"/>
                    </a:lnTo>
                    <a:lnTo>
                      <a:pt x="0" y="72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675" name="Freeform 627"/>
              <p:cNvSpPr>
                <a:spLocks noChangeAspect="1"/>
              </p:cNvSpPr>
              <p:nvPr/>
            </p:nvSpPr>
            <p:spPr bwMode="auto">
              <a:xfrm>
                <a:off x="3281796" y="3838278"/>
                <a:ext cx="144318" cy="191988"/>
              </a:xfrm>
              <a:custGeom>
                <a:avLst/>
                <a:gdLst>
                  <a:gd name="T0" fmla="*/ 26240 w 363"/>
                  <a:gd name="T1" fmla="*/ 204787 h 498"/>
                  <a:gd name="T2" fmla="*/ 0 w 363"/>
                  <a:gd name="T3" fmla="*/ 186282 h 498"/>
                  <a:gd name="T4" fmla="*/ 132510 w 363"/>
                  <a:gd name="T5" fmla="*/ 0 h 498"/>
                  <a:gd name="T6" fmla="*/ 158750 w 363"/>
                  <a:gd name="T7" fmla="*/ 20972 h 498"/>
                  <a:gd name="T8" fmla="*/ 26240 w 363"/>
                  <a:gd name="T9" fmla="*/ 204787 h 4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3" h="498">
                    <a:moveTo>
                      <a:pt x="60" y="498"/>
                    </a:moveTo>
                    <a:lnTo>
                      <a:pt x="0" y="453"/>
                    </a:lnTo>
                    <a:lnTo>
                      <a:pt x="303" y="0"/>
                    </a:lnTo>
                    <a:lnTo>
                      <a:pt x="363" y="51"/>
                    </a:lnTo>
                    <a:lnTo>
                      <a:pt x="60" y="49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676" name="Freeform 628"/>
              <p:cNvSpPr>
                <a:spLocks noChangeAspect="1"/>
              </p:cNvSpPr>
              <p:nvPr/>
            </p:nvSpPr>
            <p:spPr bwMode="auto">
              <a:xfrm>
                <a:off x="3440545" y="3497461"/>
                <a:ext cx="242455" cy="312539"/>
              </a:xfrm>
              <a:custGeom>
                <a:avLst/>
                <a:gdLst>
                  <a:gd name="T0" fmla="*/ 28166 w 606"/>
                  <a:gd name="T1" fmla="*/ 333375 h 813"/>
                  <a:gd name="T2" fmla="*/ 0 w 606"/>
                  <a:gd name="T3" fmla="*/ 313692 h 813"/>
                  <a:gd name="T4" fmla="*/ 236333 w 606"/>
                  <a:gd name="T5" fmla="*/ 0 h 813"/>
                  <a:gd name="T6" fmla="*/ 266700 w 606"/>
                  <a:gd name="T7" fmla="*/ 18452 h 813"/>
                  <a:gd name="T8" fmla="*/ 28166 w 606"/>
                  <a:gd name="T9" fmla="*/ 333375 h 8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6" h="813">
                    <a:moveTo>
                      <a:pt x="64" y="813"/>
                    </a:moveTo>
                    <a:lnTo>
                      <a:pt x="0" y="765"/>
                    </a:lnTo>
                    <a:lnTo>
                      <a:pt x="537" y="0"/>
                    </a:lnTo>
                    <a:lnTo>
                      <a:pt x="606" y="45"/>
                    </a:lnTo>
                    <a:lnTo>
                      <a:pt x="64" y="81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677" name="Freeform 629"/>
              <p:cNvSpPr>
                <a:spLocks noChangeAspect="1"/>
              </p:cNvSpPr>
              <p:nvPr/>
            </p:nvSpPr>
            <p:spPr bwMode="auto">
              <a:xfrm>
                <a:off x="3697432" y="3272731"/>
                <a:ext cx="155864" cy="186035"/>
              </a:xfrm>
              <a:custGeom>
                <a:avLst/>
                <a:gdLst>
                  <a:gd name="T0" fmla="*/ 31815 w 388"/>
                  <a:gd name="T1" fmla="*/ 198437 h 483"/>
                  <a:gd name="T2" fmla="*/ 0 w 388"/>
                  <a:gd name="T3" fmla="*/ 176251 h 483"/>
                  <a:gd name="T4" fmla="*/ 129029 w 388"/>
                  <a:gd name="T5" fmla="*/ 3287 h 483"/>
                  <a:gd name="T6" fmla="*/ 151123 w 388"/>
                  <a:gd name="T7" fmla="*/ 0 h 483"/>
                  <a:gd name="T8" fmla="*/ 171450 w 388"/>
                  <a:gd name="T9" fmla="*/ 13147 h 483"/>
                  <a:gd name="T10" fmla="*/ 31815 w 388"/>
                  <a:gd name="T11" fmla="*/ 198437 h 48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88" h="483">
                    <a:moveTo>
                      <a:pt x="72" y="483"/>
                    </a:moveTo>
                    <a:lnTo>
                      <a:pt x="0" y="429"/>
                    </a:lnTo>
                    <a:lnTo>
                      <a:pt x="292" y="8"/>
                    </a:lnTo>
                    <a:lnTo>
                      <a:pt x="342" y="0"/>
                    </a:lnTo>
                    <a:lnTo>
                      <a:pt x="388" y="32"/>
                    </a:lnTo>
                    <a:lnTo>
                      <a:pt x="72" y="48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678" name="Freeform 630"/>
              <p:cNvSpPr>
                <a:spLocks noChangeAspect="1"/>
              </p:cNvSpPr>
              <p:nvPr/>
            </p:nvSpPr>
            <p:spPr bwMode="auto">
              <a:xfrm>
                <a:off x="3874944" y="3262313"/>
                <a:ext cx="320386" cy="224731"/>
              </a:xfrm>
              <a:custGeom>
                <a:avLst/>
                <a:gdLst>
                  <a:gd name="T0" fmla="*/ 0 w 798"/>
                  <a:gd name="T1" fmla="*/ 16447 h 583"/>
                  <a:gd name="T2" fmla="*/ 21198 w 798"/>
                  <a:gd name="T3" fmla="*/ 0 h 583"/>
                  <a:gd name="T4" fmla="*/ 63595 w 798"/>
                  <a:gd name="T5" fmla="*/ 9868 h 583"/>
                  <a:gd name="T6" fmla="*/ 349775 w 798"/>
                  <a:gd name="T7" fmla="*/ 192839 h 583"/>
                  <a:gd name="T8" fmla="*/ 352425 w 798"/>
                  <a:gd name="T9" fmla="*/ 216276 h 583"/>
                  <a:gd name="T10" fmla="*/ 340501 w 798"/>
                  <a:gd name="T11" fmla="*/ 239713 h 583"/>
                  <a:gd name="T12" fmla="*/ 0 w 798"/>
                  <a:gd name="T13" fmla="*/ 16447 h 58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98" h="583">
                    <a:moveTo>
                      <a:pt x="0" y="40"/>
                    </a:moveTo>
                    <a:lnTo>
                      <a:pt x="48" y="0"/>
                    </a:lnTo>
                    <a:lnTo>
                      <a:pt x="144" y="24"/>
                    </a:lnTo>
                    <a:lnTo>
                      <a:pt x="792" y="469"/>
                    </a:lnTo>
                    <a:lnTo>
                      <a:pt x="798" y="526"/>
                    </a:lnTo>
                    <a:lnTo>
                      <a:pt x="771" y="583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679" name="Freeform 631"/>
              <p:cNvSpPr>
                <a:spLocks noChangeAspect="1"/>
              </p:cNvSpPr>
              <p:nvPr/>
            </p:nvSpPr>
            <p:spPr bwMode="auto">
              <a:xfrm>
                <a:off x="3934114" y="3784699"/>
                <a:ext cx="187614" cy="172641"/>
              </a:xfrm>
              <a:custGeom>
                <a:avLst/>
                <a:gdLst>
                  <a:gd name="T0" fmla="*/ 0 w 468"/>
                  <a:gd name="T1" fmla="*/ 91463 h 451"/>
                  <a:gd name="T2" fmla="*/ 138906 w 468"/>
                  <a:gd name="T3" fmla="*/ 184150 h 451"/>
                  <a:gd name="T4" fmla="*/ 206375 w 468"/>
                  <a:gd name="T5" fmla="*/ 89829 h 451"/>
                  <a:gd name="T6" fmla="*/ 191823 w 468"/>
                  <a:gd name="T7" fmla="*/ 78396 h 451"/>
                  <a:gd name="T8" fmla="*/ 63500 w 468"/>
                  <a:gd name="T9" fmla="*/ 0 h 451"/>
                  <a:gd name="T10" fmla="*/ 0 w 468"/>
                  <a:gd name="T11" fmla="*/ 91463 h 4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68" h="451">
                    <a:moveTo>
                      <a:pt x="0" y="224"/>
                    </a:moveTo>
                    <a:lnTo>
                      <a:pt x="315" y="451"/>
                    </a:lnTo>
                    <a:lnTo>
                      <a:pt x="468" y="220"/>
                    </a:lnTo>
                    <a:lnTo>
                      <a:pt x="435" y="192"/>
                    </a:lnTo>
                    <a:lnTo>
                      <a:pt x="144" y="0"/>
                    </a:lnTo>
                    <a:lnTo>
                      <a:pt x="0" y="224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680" name="Freeform 632"/>
              <p:cNvSpPr>
                <a:spLocks noChangeAspect="1"/>
              </p:cNvSpPr>
              <p:nvPr/>
            </p:nvSpPr>
            <p:spPr bwMode="auto">
              <a:xfrm>
                <a:off x="3635376" y="3613547"/>
                <a:ext cx="697056" cy="647403"/>
              </a:xfrm>
              <a:custGeom>
                <a:avLst/>
                <a:gdLst>
                  <a:gd name="T0" fmla="*/ 0 w 1738"/>
                  <a:gd name="T1" fmla="*/ 690563 h 1681"/>
                  <a:gd name="T2" fmla="*/ 301764 w 1738"/>
                  <a:gd name="T3" fmla="*/ 286742 h 1681"/>
                  <a:gd name="T4" fmla="*/ 472940 w 1738"/>
                  <a:gd name="T5" fmla="*/ 398481 h 1681"/>
                  <a:gd name="T6" fmla="*/ 766762 w 1738"/>
                  <a:gd name="T7" fmla="*/ 0 h 168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38" h="1681">
                    <a:moveTo>
                      <a:pt x="0" y="1681"/>
                    </a:moveTo>
                    <a:lnTo>
                      <a:pt x="684" y="698"/>
                    </a:lnTo>
                    <a:lnTo>
                      <a:pt x="1072" y="970"/>
                    </a:lnTo>
                    <a:lnTo>
                      <a:pt x="1738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681" name="Freeform 633"/>
              <p:cNvSpPr>
                <a:spLocks noChangeAspect="1"/>
              </p:cNvSpPr>
              <p:nvPr/>
            </p:nvSpPr>
            <p:spPr bwMode="auto">
              <a:xfrm>
                <a:off x="4159251" y="3543598"/>
                <a:ext cx="171739" cy="194964"/>
              </a:xfrm>
              <a:custGeom>
                <a:avLst/>
                <a:gdLst>
                  <a:gd name="T0" fmla="*/ 90063 w 430"/>
                  <a:gd name="T1" fmla="*/ 207962 h 504"/>
                  <a:gd name="T2" fmla="*/ 0 w 430"/>
                  <a:gd name="T3" fmla="*/ 149782 h 504"/>
                  <a:gd name="T4" fmla="*/ 67657 w 430"/>
                  <a:gd name="T5" fmla="*/ 60656 h 504"/>
                  <a:gd name="T6" fmla="*/ 42176 w 430"/>
                  <a:gd name="T7" fmla="*/ 46214 h 504"/>
                  <a:gd name="T8" fmla="*/ 72929 w 430"/>
                  <a:gd name="T9" fmla="*/ 0 h 504"/>
                  <a:gd name="T10" fmla="*/ 188913 w 430"/>
                  <a:gd name="T11" fmla="*/ 74272 h 504"/>
                  <a:gd name="T12" fmla="*/ 90063 w 430"/>
                  <a:gd name="T13" fmla="*/ 207962 h 5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30" h="504">
                    <a:moveTo>
                      <a:pt x="205" y="504"/>
                    </a:moveTo>
                    <a:lnTo>
                      <a:pt x="0" y="363"/>
                    </a:lnTo>
                    <a:lnTo>
                      <a:pt x="154" y="147"/>
                    </a:lnTo>
                    <a:lnTo>
                      <a:pt x="96" y="112"/>
                    </a:lnTo>
                    <a:lnTo>
                      <a:pt x="166" y="0"/>
                    </a:lnTo>
                    <a:lnTo>
                      <a:pt x="430" y="180"/>
                    </a:lnTo>
                    <a:lnTo>
                      <a:pt x="205" y="504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682" name="Freeform 634"/>
              <p:cNvSpPr>
                <a:spLocks noChangeAspect="1"/>
              </p:cNvSpPr>
              <p:nvPr/>
            </p:nvSpPr>
            <p:spPr bwMode="auto">
              <a:xfrm>
                <a:off x="4120285" y="3728145"/>
                <a:ext cx="105352" cy="142875"/>
              </a:xfrm>
              <a:custGeom>
                <a:avLst/>
                <a:gdLst>
                  <a:gd name="T0" fmla="*/ 0 w 265"/>
                  <a:gd name="T1" fmla="*/ 152400 h 371"/>
                  <a:gd name="T2" fmla="*/ 115887 w 265"/>
                  <a:gd name="T3" fmla="*/ 0 h 37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65" h="371">
                    <a:moveTo>
                      <a:pt x="0" y="371"/>
                    </a:moveTo>
                    <a:lnTo>
                      <a:pt x="265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683" name="Freeform 635"/>
              <p:cNvSpPr>
                <a:spLocks noChangeAspect="1"/>
              </p:cNvSpPr>
              <p:nvPr/>
            </p:nvSpPr>
            <p:spPr bwMode="auto">
              <a:xfrm>
                <a:off x="4013489" y="3780235"/>
                <a:ext cx="109682" cy="81856"/>
              </a:xfrm>
              <a:custGeom>
                <a:avLst/>
                <a:gdLst>
                  <a:gd name="T0" fmla="*/ 0 w 273"/>
                  <a:gd name="T1" fmla="*/ 22336 h 215"/>
                  <a:gd name="T2" fmla="*/ 15026 w 273"/>
                  <a:gd name="T3" fmla="*/ 0 h 215"/>
                  <a:gd name="T4" fmla="*/ 120650 w 273"/>
                  <a:gd name="T5" fmla="*/ 67820 h 215"/>
                  <a:gd name="T6" fmla="*/ 108276 w 273"/>
                  <a:gd name="T7" fmla="*/ 87313 h 2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3" h="215">
                    <a:moveTo>
                      <a:pt x="0" y="55"/>
                    </a:moveTo>
                    <a:lnTo>
                      <a:pt x="34" y="0"/>
                    </a:lnTo>
                    <a:lnTo>
                      <a:pt x="273" y="167"/>
                    </a:lnTo>
                    <a:lnTo>
                      <a:pt x="245" y="215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684" name="Freeform 636"/>
              <p:cNvSpPr>
                <a:spLocks noChangeAspect="1"/>
              </p:cNvSpPr>
              <p:nvPr/>
            </p:nvSpPr>
            <p:spPr bwMode="auto">
              <a:xfrm>
                <a:off x="4092864" y="3792141"/>
                <a:ext cx="59171" cy="40184"/>
              </a:xfrm>
              <a:custGeom>
                <a:avLst/>
                <a:gdLst>
                  <a:gd name="T0" fmla="*/ 0 w 147"/>
                  <a:gd name="T1" fmla="*/ 0 h 101"/>
                  <a:gd name="T2" fmla="*/ 65088 w 147"/>
                  <a:gd name="T3" fmla="*/ 42863 h 10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47" h="101">
                    <a:moveTo>
                      <a:pt x="0" y="0"/>
                    </a:moveTo>
                    <a:lnTo>
                      <a:pt x="147" y="10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685" name="Line 637"/>
              <p:cNvSpPr>
                <a:spLocks noChangeAspect="1" noChangeShapeType="1"/>
              </p:cNvSpPr>
              <p:nvPr/>
            </p:nvSpPr>
            <p:spPr bwMode="auto">
              <a:xfrm rot="16200000" flipH="1">
                <a:off x="4126260" y="3756535"/>
                <a:ext cx="34230" cy="548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686" name="Line 638"/>
              <p:cNvSpPr>
                <a:spLocks noChangeAspect="1" noChangeShapeType="1"/>
              </p:cNvSpPr>
              <p:nvPr/>
            </p:nvSpPr>
            <p:spPr bwMode="auto">
              <a:xfrm rot="16200000" flipH="1">
                <a:off x="4145743" y="3733444"/>
                <a:ext cx="34230" cy="533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687" name="Line 639"/>
              <p:cNvSpPr>
                <a:spLocks noChangeAspect="1" noChangeShapeType="1"/>
              </p:cNvSpPr>
              <p:nvPr/>
            </p:nvSpPr>
            <p:spPr bwMode="auto">
              <a:xfrm rot="16200000" flipH="1">
                <a:off x="4164505" y="3709632"/>
                <a:ext cx="34230" cy="533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688" name="Freeform 640"/>
              <p:cNvSpPr>
                <a:spLocks noChangeAspect="1"/>
              </p:cNvSpPr>
              <p:nvPr/>
            </p:nvSpPr>
            <p:spPr bwMode="auto">
              <a:xfrm>
                <a:off x="3791240" y="3987107"/>
                <a:ext cx="272761" cy="378023"/>
              </a:xfrm>
              <a:custGeom>
                <a:avLst/>
                <a:gdLst>
                  <a:gd name="T0" fmla="*/ 0 w 681"/>
                  <a:gd name="T1" fmla="*/ 403225 h 982"/>
                  <a:gd name="T2" fmla="*/ 300037 w 681"/>
                  <a:gd name="T3" fmla="*/ 0 h 98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681" h="982">
                    <a:moveTo>
                      <a:pt x="0" y="982"/>
                    </a:moveTo>
                    <a:lnTo>
                      <a:pt x="681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689" name="Freeform 641"/>
              <p:cNvSpPr>
                <a:spLocks noChangeAspect="1"/>
              </p:cNvSpPr>
              <p:nvPr/>
            </p:nvSpPr>
            <p:spPr bwMode="auto">
              <a:xfrm rot="-5400000">
                <a:off x="3726702" y="4070270"/>
                <a:ext cx="20836" cy="36079"/>
              </a:xfrm>
              <a:custGeom>
                <a:avLst/>
                <a:gdLst>
                  <a:gd name="T0" fmla="*/ 0 w 13"/>
                  <a:gd name="T1" fmla="*/ 0 h 22"/>
                  <a:gd name="T2" fmla="*/ 22225 w 13"/>
                  <a:gd name="T3" fmla="*/ 18040 h 22"/>
                  <a:gd name="T4" fmla="*/ 5129 w 13"/>
                  <a:gd name="T5" fmla="*/ 39687 h 2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" h="22">
                    <a:moveTo>
                      <a:pt x="0" y="0"/>
                    </a:moveTo>
                    <a:lnTo>
                      <a:pt x="13" y="10"/>
                    </a:lnTo>
                    <a:lnTo>
                      <a:pt x="3" y="2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690" name="Freeform 642"/>
              <p:cNvSpPr>
                <a:spLocks noChangeAspect="1"/>
              </p:cNvSpPr>
              <p:nvPr/>
            </p:nvSpPr>
            <p:spPr bwMode="auto">
              <a:xfrm>
                <a:off x="3779694" y="3719215"/>
                <a:ext cx="232352" cy="315516"/>
              </a:xfrm>
              <a:custGeom>
                <a:avLst/>
                <a:gdLst>
                  <a:gd name="T0" fmla="*/ 20747 w 579"/>
                  <a:gd name="T1" fmla="*/ 336550 h 818"/>
                  <a:gd name="T2" fmla="*/ 0 w 579"/>
                  <a:gd name="T3" fmla="*/ 320093 h 818"/>
                  <a:gd name="T4" fmla="*/ 234398 w 579"/>
                  <a:gd name="T5" fmla="*/ 0 h 818"/>
                  <a:gd name="T6" fmla="*/ 255587 w 579"/>
                  <a:gd name="T7" fmla="*/ 18103 h 8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79" h="818">
                    <a:moveTo>
                      <a:pt x="47" y="818"/>
                    </a:moveTo>
                    <a:lnTo>
                      <a:pt x="0" y="778"/>
                    </a:lnTo>
                    <a:lnTo>
                      <a:pt x="531" y="0"/>
                    </a:lnTo>
                    <a:lnTo>
                      <a:pt x="579" y="4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691" name="Line 643"/>
              <p:cNvSpPr>
                <a:spLocks noChangeAspect="1" noChangeShapeType="1"/>
              </p:cNvSpPr>
              <p:nvPr/>
            </p:nvSpPr>
            <p:spPr bwMode="auto">
              <a:xfrm rot="-5400000">
                <a:off x="3848944" y="3564051"/>
                <a:ext cx="382489" cy="2612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692" name="Freeform 644"/>
              <p:cNvSpPr>
                <a:spLocks noChangeAspect="1"/>
              </p:cNvSpPr>
              <p:nvPr/>
            </p:nvSpPr>
            <p:spPr bwMode="auto">
              <a:xfrm>
                <a:off x="3807114" y="3363515"/>
                <a:ext cx="321830" cy="275333"/>
              </a:xfrm>
              <a:custGeom>
                <a:avLst/>
                <a:gdLst>
                  <a:gd name="T0" fmla="*/ 0 w 807"/>
                  <a:gd name="T1" fmla="*/ 123159 h 713"/>
                  <a:gd name="T2" fmla="*/ 93877 w 807"/>
                  <a:gd name="T3" fmla="*/ 0 h 713"/>
                  <a:gd name="T4" fmla="*/ 354013 w 807"/>
                  <a:gd name="T5" fmla="*/ 170117 h 713"/>
                  <a:gd name="T6" fmla="*/ 267155 w 807"/>
                  <a:gd name="T7" fmla="*/ 293688 h 713"/>
                  <a:gd name="T8" fmla="*/ 0 w 807"/>
                  <a:gd name="T9" fmla="*/ 123159 h 7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07" h="713">
                    <a:moveTo>
                      <a:pt x="0" y="299"/>
                    </a:moveTo>
                    <a:lnTo>
                      <a:pt x="214" y="0"/>
                    </a:lnTo>
                    <a:lnTo>
                      <a:pt x="807" y="413"/>
                    </a:lnTo>
                    <a:lnTo>
                      <a:pt x="609" y="713"/>
                    </a:lnTo>
                    <a:lnTo>
                      <a:pt x="0" y="299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693" name="Freeform 645"/>
              <p:cNvSpPr>
                <a:spLocks noChangeAspect="1"/>
              </p:cNvSpPr>
              <p:nvPr/>
            </p:nvSpPr>
            <p:spPr bwMode="auto">
              <a:xfrm>
                <a:off x="3847523" y="3375422"/>
                <a:ext cx="127000" cy="166688"/>
              </a:xfrm>
              <a:custGeom>
                <a:avLst/>
                <a:gdLst>
                  <a:gd name="T0" fmla="*/ 0 w 316"/>
                  <a:gd name="T1" fmla="*/ 177800 h 434"/>
                  <a:gd name="T2" fmla="*/ 139700 w 316"/>
                  <a:gd name="T3" fmla="*/ 0 h 43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16" h="434">
                    <a:moveTo>
                      <a:pt x="0" y="434"/>
                    </a:moveTo>
                    <a:lnTo>
                      <a:pt x="316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694" name="Freeform 646"/>
              <p:cNvSpPr>
                <a:spLocks noChangeAspect="1"/>
              </p:cNvSpPr>
              <p:nvPr/>
            </p:nvSpPr>
            <p:spPr bwMode="auto">
              <a:xfrm>
                <a:off x="3911023" y="3443883"/>
                <a:ext cx="102466" cy="142875"/>
              </a:xfrm>
              <a:custGeom>
                <a:avLst/>
                <a:gdLst>
                  <a:gd name="T0" fmla="*/ 0 w 256"/>
                  <a:gd name="T1" fmla="*/ 152400 h 369"/>
                  <a:gd name="T2" fmla="*/ 112713 w 256"/>
                  <a:gd name="T3" fmla="*/ 0 h 36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56" h="369">
                    <a:moveTo>
                      <a:pt x="0" y="369"/>
                    </a:moveTo>
                    <a:lnTo>
                      <a:pt x="256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695" name="Freeform 647"/>
              <p:cNvSpPr>
                <a:spLocks noChangeAspect="1"/>
              </p:cNvSpPr>
              <p:nvPr/>
            </p:nvSpPr>
            <p:spPr bwMode="auto">
              <a:xfrm>
                <a:off x="3967308" y="3451325"/>
                <a:ext cx="122670" cy="172641"/>
              </a:xfrm>
              <a:custGeom>
                <a:avLst/>
                <a:gdLst>
                  <a:gd name="T0" fmla="*/ 0 w 306"/>
                  <a:gd name="T1" fmla="*/ 184150 h 447"/>
                  <a:gd name="T2" fmla="*/ 134937 w 306"/>
                  <a:gd name="T3" fmla="*/ 0 h 44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06" h="447">
                    <a:moveTo>
                      <a:pt x="0" y="447"/>
                    </a:moveTo>
                    <a:lnTo>
                      <a:pt x="306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696" name="Freeform 648"/>
              <p:cNvSpPr>
                <a:spLocks noChangeAspect="1"/>
              </p:cNvSpPr>
              <p:nvPr/>
            </p:nvSpPr>
            <p:spPr bwMode="auto">
              <a:xfrm>
                <a:off x="3929785" y="3356075"/>
                <a:ext cx="21647" cy="29766"/>
              </a:xfrm>
              <a:custGeom>
                <a:avLst/>
                <a:gdLst>
                  <a:gd name="T0" fmla="*/ 0 w 54"/>
                  <a:gd name="T1" fmla="*/ 31750 h 78"/>
                  <a:gd name="T2" fmla="*/ 23812 w 54"/>
                  <a:gd name="T3" fmla="*/ 0 h 7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4" h="78">
                    <a:moveTo>
                      <a:pt x="0" y="78"/>
                    </a:moveTo>
                    <a:lnTo>
                      <a:pt x="54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697" name="Freeform 649"/>
              <p:cNvSpPr>
                <a:spLocks noChangeAspect="1"/>
              </p:cNvSpPr>
              <p:nvPr/>
            </p:nvSpPr>
            <p:spPr bwMode="auto">
              <a:xfrm>
                <a:off x="4043796" y="3434953"/>
                <a:ext cx="21648" cy="31254"/>
              </a:xfrm>
              <a:custGeom>
                <a:avLst/>
                <a:gdLst>
                  <a:gd name="T0" fmla="*/ 0 w 54"/>
                  <a:gd name="T1" fmla="*/ 33338 h 78"/>
                  <a:gd name="T2" fmla="*/ 23813 w 54"/>
                  <a:gd name="T3" fmla="*/ 0 h 7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4" h="78">
                    <a:moveTo>
                      <a:pt x="0" y="78"/>
                    </a:moveTo>
                    <a:lnTo>
                      <a:pt x="54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698" name="Freeform 650"/>
              <p:cNvSpPr>
                <a:spLocks noChangeAspect="1"/>
              </p:cNvSpPr>
              <p:nvPr/>
            </p:nvSpPr>
            <p:spPr bwMode="auto">
              <a:xfrm>
                <a:off x="4029364" y="3638848"/>
                <a:ext cx="18762" cy="43160"/>
              </a:xfrm>
              <a:custGeom>
                <a:avLst/>
                <a:gdLst>
                  <a:gd name="T0" fmla="*/ 19424 w 51"/>
                  <a:gd name="T1" fmla="*/ 46037 h 111"/>
                  <a:gd name="T2" fmla="*/ 0 w 51"/>
                  <a:gd name="T3" fmla="*/ 29862 h 111"/>
                  <a:gd name="T4" fmla="*/ 20638 w 51"/>
                  <a:gd name="T5" fmla="*/ 0 h 11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1" h="111">
                    <a:moveTo>
                      <a:pt x="48" y="111"/>
                    </a:moveTo>
                    <a:lnTo>
                      <a:pt x="0" y="72"/>
                    </a:lnTo>
                    <a:lnTo>
                      <a:pt x="51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699" name="Freeform 651"/>
              <p:cNvSpPr>
                <a:spLocks noChangeAspect="1"/>
              </p:cNvSpPr>
              <p:nvPr/>
            </p:nvSpPr>
            <p:spPr bwMode="auto">
              <a:xfrm>
                <a:off x="3736399" y="3470672"/>
                <a:ext cx="72159" cy="34231"/>
              </a:xfrm>
              <a:custGeom>
                <a:avLst/>
                <a:gdLst>
                  <a:gd name="T0" fmla="*/ 0 w 179"/>
                  <a:gd name="T1" fmla="*/ 0 h 92"/>
                  <a:gd name="T2" fmla="*/ 54986 w 179"/>
                  <a:gd name="T3" fmla="*/ 36513 h 92"/>
                  <a:gd name="T4" fmla="*/ 79375 w 179"/>
                  <a:gd name="T5" fmla="*/ 8334 h 9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9" h="92">
                    <a:moveTo>
                      <a:pt x="0" y="0"/>
                    </a:moveTo>
                    <a:lnTo>
                      <a:pt x="124" y="92"/>
                    </a:lnTo>
                    <a:lnTo>
                      <a:pt x="179" y="2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700" name="Freeform 652"/>
              <p:cNvSpPr>
                <a:spLocks noChangeAspect="1"/>
              </p:cNvSpPr>
              <p:nvPr/>
            </p:nvSpPr>
            <p:spPr bwMode="auto">
              <a:xfrm rot="-5400000">
                <a:off x="3434503" y="3878507"/>
                <a:ext cx="65484" cy="50511"/>
              </a:xfrm>
              <a:custGeom>
                <a:avLst/>
                <a:gdLst>
                  <a:gd name="T0" fmla="*/ 0 w 43"/>
                  <a:gd name="T1" fmla="*/ 36463 h 32"/>
                  <a:gd name="T2" fmla="*/ 29240 w 43"/>
                  <a:gd name="T3" fmla="*/ 55562 h 32"/>
                  <a:gd name="T4" fmla="*/ 69850 w 43"/>
                  <a:gd name="T5" fmla="*/ 0 h 3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" h="32">
                    <a:moveTo>
                      <a:pt x="0" y="21"/>
                    </a:moveTo>
                    <a:lnTo>
                      <a:pt x="18" y="32"/>
                    </a:lnTo>
                    <a:lnTo>
                      <a:pt x="43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701" name="Line 653"/>
              <p:cNvSpPr>
                <a:spLocks noChangeAspect="1" noChangeShapeType="1"/>
              </p:cNvSpPr>
              <p:nvPr/>
            </p:nvSpPr>
            <p:spPr bwMode="auto">
              <a:xfrm rot="-5400000">
                <a:off x="3522446" y="4165970"/>
                <a:ext cx="23813" cy="173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702" name="Freeform 654"/>
              <p:cNvSpPr>
                <a:spLocks noChangeAspect="1"/>
              </p:cNvSpPr>
              <p:nvPr/>
            </p:nvSpPr>
            <p:spPr bwMode="auto">
              <a:xfrm>
                <a:off x="3403023" y="4080868"/>
                <a:ext cx="14432" cy="22325"/>
              </a:xfrm>
              <a:custGeom>
                <a:avLst/>
                <a:gdLst>
                  <a:gd name="T0" fmla="*/ 0 w 37"/>
                  <a:gd name="T1" fmla="*/ 23813 h 60"/>
                  <a:gd name="T2" fmla="*/ 15875 w 37"/>
                  <a:gd name="T3" fmla="*/ 0 h 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7" h="60">
                    <a:moveTo>
                      <a:pt x="0" y="60"/>
                    </a:moveTo>
                    <a:lnTo>
                      <a:pt x="37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703" name="Freeform 655"/>
              <p:cNvSpPr>
                <a:spLocks noChangeAspect="1"/>
              </p:cNvSpPr>
              <p:nvPr/>
            </p:nvSpPr>
            <p:spPr bwMode="auto">
              <a:xfrm>
                <a:off x="3532909" y="3554016"/>
                <a:ext cx="388216" cy="456903"/>
              </a:xfrm>
              <a:custGeom>
                <a:avLst/>
                <a:gdLst>
                  <a:gd name="T0" fmla="*/ 184023 w 970"/>
                  <a:gd name="T1" fmla="*/ 435997 h 1186"/>
                  <a:gd name="T2" fmla="*/ 182702 w 970"/>
                  <a:gd name="T3" fmla="*/ 433531 h 1186"/>
                  <a:gd name="T4" fmla="*/ 168174 w 970"/>
                  <a:gd name="T5" fmla="*/ 427367 h 1186"/>
                  <a:gd name="T6" fmla="*/ 145721 w 970"/>
                  <a:gd name="T7" fmla="*/ 412574 h 1186"/>
                  <a:gd name="T8" fmla="*/ 92892 w 970"/>
                  <a:gd name="T9" fmla="*/ 379288 h 1186"/>
                  <a:gd name="T10" fmla="*/ 53270 w 970"/>
                  <a:gd name="T11" fmla="*/ 354633 h 1186"/>
                  <a:gd name="T12" fmla="*/ 8365 w 970"/>
                  <a:gd name="T13" fmla="*/ 327511 h 1186"/>
                  <a:gd name="T14" fmla="*/ 2201 w 970"/>
                  <a:gd name="T15" fmla="*/ 297924 h 1186"/>
                  <a:gd name="T16" fmla="*/ 18931 w 970"/>
                  <a:gd name="T17" fmla="*/ 270803 h 1186"/>
                  <a:gd name="T18" fmla="*/ 34779 w 970"/>
                  <a:gd name="T19" fmla="*/ 261762 h 1186"/>
                  <a:gd name="T20" fmla="*/ 54150 w 970"/>
                  <a:gd name="T21" fmla="*/ 235463 h 1186"/>
                  <a:gd name="T22" fmla="*/ 67798 w 970"/>
                  <a:gd name="T23" fmla="*/ 213273 h 1186"/>
                  <a:gd name="T24" fmla="*/ 85848 w 970"/>
                  <a:gd name="T25" fmla="*/ 202588 h 1186"/>
                  <a:gd name="T26" fmla="*/ 112703 w 970"/>
                  <a:gd name="T27" fmla="*/ 199301 h 1186"/>
                  <a:gd name="T28" fmla="*/ 107420 w 970"/>
                  <a:gd name="T29" fmla="*/ 198068 h 1186"/>
                  <a:gd name="T30" fmla="*/ 99936 w 970"/>
                  <a:gd name="T31" fmla="*/ 178755 h 1186"/>
                  <a:gd name="T32" fmla="*/ 101697 w 970"/>
                  <a:gd name="T33" fmla="*/ 162317 h 1186"/>
                  <a:gd name="T34" fmla="*/ 127231 w 970"/>
                  <a:gd name="T35" fmla="*/ 138483 h 1186"/>
                  <a:gd name="T36" fmla="*/ 147482 w 970"/>
                  <a:gd name="T37" fmla="*/ 132730 h 1186"/>
                  <a:gd name="T38" fmla="*/ 143080 w 970"/>
                  <a:gd name="T39" fmla="*/ 117937 h 1186"/>
                  <a:gd name="T40" fmla="*/ 143080 w 970"/>
                  <a:gd name="T41" fmla="*/ 104376 h 1186"/>
                  <a:gd name="T42" fmla="*/ 155847 w 970"/>
                  <a:gd name="T43" fmla="*/ 85063 h 1186"/>
                  <a:gd name="T44" fmla="*/ 173457 w 970"/>
                  <a:gd name="T45" fmla="*/ 73556 h 1186"/>
                  <a:gd name="T46" fmla="*/ 195909 w 970"/>
                  <a:gd name="T47" fmla="*/ 69858 h 1186"/>
                  <a:gd name="T48" fmla="*/ 190626 w 970"/>
                  <a:gd name="T49" fmla="*/ 46435 h 1186"/>
                  <a:gd name="T50" fmla="*/ 215280 w 970"/>
                  <a:gd name="T51" fmla="*/ 13150 h 1186"/>
                  <a:gd name="T52" fmla="*/ 257544 w 970"/>
                  <a:gd name="T53" fmla="*/ 18081 h 1186"/>
                  <a:gd name="T54" fmla="*/ 427038 w 970"/>
                  <a:gd name="T55" fmla="*/ 126566 h 1186"/>
                  <a:gd name="T56" fmla="*/ 184023 w 970"/>
                  <a:gd name="T57" fmla="*/ 435997 h 118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970" h="1186">
                    <a:moveTo>
                      <a:pt x="418" y="1061"/>
                    </a:moveTo>
                    <a:cubicBezTo>
                      <a:pt x="325" y="1186"/>
                      <a:pt x="421" y="1058"/>
                      <a:pt x="415" y="1055"/>
                    </a:cubicBezTo>
                    <a:cubicBezTo>
                      <a:pt x="409" y="1052"/>
                      <a:pt x="396" y="1048"/>
                      <a:pt x="382" y="1040"/>
                    </a:cubicBezTo>
                    <a:cubicBezTo>
                      <a:pt x="368" y="1032"/>
                      <a:pt x="359" y="1023"/>
                      <a:pt x="331" y="1004"/>
                    </a:cubicBezTo>
                    <a:cubicBezTo>
                      <a:pt x="303" y="985"/>
                      <a:pt x="246" y="946"/>
                      <a:pt x="211" y="923"/>
                    </a:cubicBezTo>
                    <a:cubicBezTo>
                      <a:pt x="176" y="900"/>
                      <a:pt x="153" y="884"/>
                      <a:pt x="121" y="863"/>
                    </a:cubicBezTo>
                    <a:cubicBezTo>
                      <a:pt x="89" y="842"/>
                      <a:pt x="38" y="820"/>
                      <a:pt x="19" y="797"/>
                    </a:cubicBezTo>
                    <a:cubicBezTo>
                      <a:pt x="0" y="774"/>
                      <a:pt x="1" y="748"/>
                      <a:pt x="5" y="725"/>
                    </a:cubicBezTo>
                    <a:cubicBezTo>
                      <a:pt x="9" y="702"/>
                      <a:pt x="31" y="674"/>
                      <a:pt x="43" y="659"/>
                    </a:cubicBezTo>
                    <a:cubicBezTo>
                      <a:pt x="55" y="644"/>
                      <a:pt x="66" y="651"/>
                      <a:pt x="79" y="637"/>
                    </a:cubicBezTo>
                    <a:cubicBezTo>
                      <a:pt x="143" y="629"/>
                      <a:pt x="127" y="640"/>
                      <a:pt x="123" y="573"/>
                    </a:cubicBezTo>
                    <a:cubicBezTo>
                      <a:pt x="129" y="551"/>
                      <a:pt x="142" y="532"/>
                      <a:pt x="154" y="519"/>
                    </a:cubicBezTo>
                    <a:cubicBezTo>
                      <a:pt x="166" y="506"/>
                      <a:pt x="178" y="499"/>
                      <a:pt x="195" y="493"/>
                    </a:cubicBezTo>
                    <a:cubicBezTo>
                      <a:pt x="215" y="477"/>
                      <a:pt x="248" y="487"/>
                      <a:pt x="256" y="485"/>
                    </a:cubicBezTo>
                    <a:cubicBezTo>
                      <a:pt x="264" y="483"/>
                      <a:pt x="249" y="490"/>
                      <a:pt x="244" y="482"/>
                    </a:cubicBezTo>
                    <a:cubicBezTo>
                      <a:pt x="239" y="474"/>
                      <a:pt x="229" y="449"/>
                      <a:pt x="227" y="435"/>
                    </a:cubicBezTo>
                    <a:cubicBezTo>
                      <a:pt x="225" y="421"/>
                      <a:pt x="221" y="411"/>
                      <a:pt x="231" y="395"/>
                    </a:cubicBezTo>
                    <a:cubicBezTo>
                      <a:pt x="235" y="359"/>
                      <a:pt x="261" y="349"/>
                      <a:pt x="289" y="337"/>
                    </a:cubicBezTo>
                    <a:cubicBezTo>
                      <a:pt x="302" y="327"/>
                      <a:pt x="329" y="331"/>
                      <a:pt x="335" y="323"/>
                    </a:cubicBezTo>
                    <a:cubicBezTo>
                      <a:pt x="341" y="315"/>
                      <a:pt x="327" y="298"/>
                      <a:pt x="325" y="287"/>
                    </a:cubicBezTo>
                    <a:cubicBezTo>
                      <a:pt x="333" y="273"/>
                      <a:pt x="320" y="267"/>
                      <a:pt x="325" y="254"/>
                    </a:cubicBezTo>
                    <a:cubicBezTo>
                      <a:pt x="330" y="241"/>
                      <a:pt x="343" y="219"/>
                      <a:pt x="354" y="207"/>
                    </a:cubicBezTo>
                    <a:cubicBezTo>
                      <a:pt x="370" y="196"/>
                      <a:pt x="375" y="185"/>
                      <a:pt x="394" y="179"/>
                    </a:cubicBezTo>
                    <a:cubicBezTo>
                      <a:pt x="409" y="173"/>
                      <a:pt x="439" y="181"/>
                      <a:pt x="445" y="170"/>
                    </a:cubicBezTo>
                    <a:cubicBezTo>
                      <a:pt x="451" y="159"/>
                      <a:pt x="426" y="136"/>
                      <a:pt x="433" y="113"/>
                    </a:cubicBezTo>
                    <a:cubicBezTo>
                      <a:pt x="425" y="81"/>
                      <a:pt x="458" y="48"/>
                      <a:pt x="489" y="32"/>
                    </a:cubicBezTo>
                    <a:cubicBezTo>
                      <a:pt x="517" y="28"/>
                      <a:pt x="573" y="0"/>
                      <a:pt x="585" y="44"/>
                    </a:cubicBezTo>
                    <a:lnTo>
                      <a:pt x="970" y="308"/>
                    </a:lnTo>
                    <a:lnTo>
                      <a:pt x="418" y="1061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704" name="Freeform 656"/>
              <p:cNvSpPr>
                <a:spLocks noChangeAspect="1"/>
              </p:cNvSpPr>
              <p:nvPr/>
            </p:nvSpPr>
            <p:spPr bwMode="auto">
              <a:xfrm>
                <a:off x="3524250" y="3759399"/>
                <a:ext cx="251114" cy="168176"/>
              </a:xfrm>
              <a:custGeom>
                <a:avLst/>
                <a:gdLst>
                  <a:gd name="T0" fmla="*/ 276225 w 629"/>
                  <a:gd name="T1" fmla="*/ 179388 h 437"/>
                  <a:gd name="T2" fmla="*/ 0 w 629"/>
                  <a:gd name="T3" fmla="*/ 0 h 43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629" h="437">
                    <a:moveTo>
                      <a:pt x="629" y="437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705" name="Freeform 657"/>
              <p:cNvSpPr>
                <a:spLocks noChangeAspect="1"/>
              </p:cNvSpPr>
              <p:nvPr/>
            </p:nvSpPr>
            <p:spPr bwMode="auto">
              <a:xfrm>
                <a:off x="3568989" y="3699868"/>
                <a:ext cx="252556" cy="165200"/>
              </a:xfrm>
              <a:custGeom>
                <a:avLst/>
                <a:gdLst>
                  <a:gd name="T0" fmla="*/ 277812 w 627"/>
                  <a:gd name="T1" fmla="*/ 176213 h 430"/>
                  <a:gd name="T2" fmla="*/ 0 w 627"/>
                  <a:gd name="T3" fmla="*/ 0 h 43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627" h="430">
                    <a:moveTo>
                      <a:pt x="627" y="430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706" name="Freeform 658"/>
              <p:cNvSpPr>
                <a:spLocks noChangeAspect="1"/>
              </p:cNvSpPr>
              <p:nvPr/>
            </p:nvSpPr>
            <p:spPr bwMode="auto">
              <a:xfrm>
                <a:off x="3607955" y="3640336"/>
                <a:ext cx="254000" cy="168176"/>
              </a:xfrm>
              <a:custGeom>
                <a:avLst/>
                <a:gdLst>
                  <a:gd name="T0" fmla="*/ 279400 w 632"/>
                  <a:gd name="T1" fmla="*/ 179388 h 438"/>
                  <a:gd name="T2" fmla="*/ 0 w 632"/>
                  <a:gd name="T3" fmla="*/ 0 h 43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632" h="438">
                    <a:moveTo>
                      <a:pt x="632" y="438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707" name="Freeform 659"/>
              <p:cNvSpPr>
                <a:spLocks noChangeAspect="1"/>
              </p:cNvSpPr>
              <p:nvPr/>
            </p:nvSpPr>
            <p:spPr bwMode="auto">
              <a:xfrm>
                <a:off x="3652694" y="3580805"/>
                <a:ext cx="254000" cy="171153"/>
              </a:xfrm>
              <a:custGeom>
                <a:avLst/>
                <a:gdLst>
                  <a:gd name="T0" fmla="*/ 279400 w 636"/>
                  <a:gd name="T1" fmla="*/ 182563 h 438"/>
                  <a:gd name="T2" fmla="*/ 0 w 636"/>
                  <a:gd name="T3" fmla="*/ 0 h 43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636" h="438">
                    <a:moveTo>
                      <a:pt x="636" y="438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708" name="Line 660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743276" y="3485668"/>
                <a:ext cx="165199" cy="2453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709" name="Line 661"/>
              <p:cNvSpPr>
                <a:spLocks noChangeAspect="1" noChangeShapeType="1"/>
              </p:cNvSpPr>
              <p:nvPr/>
            </p:nvSpPr>
            <p:spPr bwMode="auto">
              <a:xfrm rot="16200000" flipH="1">
                <a:off x="3527475" y="3776920"/>
                <a:ext cx="168176" cy="264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711" name="Text Box 663"/>
              <p:cNvSpPr txBox="1">
                <a:spLocks noChangeArrowheads="1"/>
              </p:cNvSpPr>
              <p:nvPr/>
            </p:nvSpPr>
            <p:spPr bwMode="auto">
              <a:xfrm>
                <a:off x="4453304" y="3627099"/>
                <a:ext cx="1294889" cy="20116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  <a:extLst/>
            </p:spPr>
            <p:txBody>
              <a:bodyPr wrap="none" lIns="42108" tIns="45717" rIns="42108" bIns="45717" anchor="ctr" anchorCtr="0">
                <a:noAutofit/>
              </a:bodyPr>
              <a:lstStyle>
                <a:defPPr>
                  <a:defRPr lang="en-US"/>
                </a:defPPr>
                <a:lvl1pPr algn="ctr" defTabSz="992188">
                  <a:defRPr sz="9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1pPr>
                <a:lvl2pPr marL="496888" defTabSz="992188">
                  <a:defRPr sz="2400">
                    <a:latin typeface="Times New Roman" charset="0"/>
                    <a:ea typeface="ＭＳ Ｐゴシック" charset="0"/>
                  </a:defRPr>
                </a:lvl2pPr>
                <a:lvl3pPr marL="992188" defTabSz="992188">
                  <a:defRPr sz="2400">
                    <a:latin typeface="Times New Roman" charset="0"/>
                    <a:ea typeface="ＭＳ Ｐゴシック" charset="0"/>
                  </a:defRPr>
                </a:lvl3pPr>
                <a:lvl4pPr marL="1489075" defTabSz="992188">
                  <a:defRPr sz="2400">
                    <a:latin typeface="Times New Roman" charset="0"/>
                    <a:ea typeface="ＭＳ Ｐゴシック" charset="0"/>
                  </a:defRPr>
                </a:lvl4pPr>
                <a:lvl5pPr marL="1985963" defTabSz="992188">
                  <a:defRPr sz="2400">
                    <a:latin typeface="Times New Roman" charset="0"/>
                    <a:ea typeface="ＭＳ Ｐゴシック" charset="0"/>
                  </a:defRPr>
                </a:lvl5pPr>
                <a:lvl6pPr marL="24431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6pPr>
                <a:lvl7pPr marL="29003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7pPr>
                <a:lvl8pPr marL="33575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8pPr>
                <a:lvl9pPr marL="38147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buNone/>
                </a:pPr>
                <a:r>
                  <a:rPr lang="en-US" sz="1000" b="1" dirty="0"/>
                  <a:t>TUAM TOWNHOMES</a:t>
                </a:r>
              </a:p>
            </p:txBody>
          </p:sp>
          <p:grpSp>
            <p:nvGrpSpPr>
              <p:cNvPr id="15800" name="Group 670"/>
              <p:cNvGrpSpPr>
                <a:grpSpLocks noChangeAspect="1"/>
              </p:cNvGrpSpPr>
              <p:nvPr/>
            </p:nvGrpSpPr>
            <p:grpSpPr bwMode="auto">
              <a:xfrm>
                <a:off x="3837421" y="4244579"/>
                <a:ext cx="340591" cy="290215"/>
                <a:chOff x="1491" y="2006"/>
                <a:chExt cx="855" cy="754"/>
              </a:xfrm>
            </p:grpSpPr>
            <p:sp>
              <p:nvSpPr>
                <p:cNvPr id="2719" name="Freeform 671"/>
                <p:cNvSpPr>
                  <a:spLocks noChangeAspect="1"/>
                </p:cNvSpPr>
                <p:nvPr/>
              </p:nvSpPr>
              <p:spPr bwMode="auto">
                <a:xfrm>
                  <a:off x="1491" y="2006"/>
                  <a:ext cx="855" cy="754"/>
                </a:xfrm>
                <a:custGeom>
                  <a:avLst/>
                  <a:gdLst>
                    <a:gd name="T0" fmla="*/ 0 w 855"/>
                    <a:gd name="T1" fmla="*/ 313 h 754"/>
                    <a:gd name="T2" fmla="*/ 624 w 855"/>
                    <a:gd name="T3" fmla="*/ 754 h 754"/>
                    <a:gd name="T4" fmla="*/ 855 w 855"/>
                    <a:gd name="T5" fmla="*/ 433 h 754"/>
                    <a:gd name="T6" fmla="*/ 205 w 855"/>
                    <a:gd name="T7" fmla="*/ 0 h 754"/>
                    <a:gd name="T8" fmla="*/ 0 w 855"/>
                    <a:gd name="T9" fmla="*/ 313 h 7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55" h="754">
                      <a:moveTo>
                        <a:pt x="0" y="313"/>
                      </a:moveTo>
                      <a:lnTo>
                        <a:pt x="624" y="754"/>
                      </a:lnTo>
                      <a:lnTo>
                        <a:pt x="855" y="433"/>
                      </a:lnTo>
                      <a:lnTo>
                        <a:pt x="205" y="0"/>
                      </a:lnTo>
                      <a:lnTo>
                        <a:pt x="0" y="313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20" name="Freeform 672"/>
                <p:cNvSpPr>
                  <a:spLocks noChangeAspect="1"/>
                </p:cNvSpPr>
                <p:nvPr/>
              </p:nvSpPr>
              <p:spPr bwMode="auto">
                <a:xfrm>
                  <a:off x="1603" y="2045"/>
                  <a:ext cx="312" cy="460"/>
                </a:xfrm>
                <a:custGeom>
                  <a:avLst/>
                  <a:gdLst>
                    <a:gd name="T0" fmla="*/ 312 w 309"/>
                    <a:gd name="T1" fmla="*/ 0 h 459"/>
                    <a:gd name="T2" fmla="*/ 0 w 309"/>
                    <a:gd name="T3" fmla="*/ 460 h 459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309" h="459">
                      <a:moveTo>
                        <a:pt x="309" y="0"/>
                      </a:moveTo>
                      <a:lnTo>
                        <a:pt x="0" y="459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21" name="Freeform 673"/>
                <p:cNvSpPr>
                  <a:spLocks noChangeAspect="1"/>
                </p:cNvSpPr>
                <p:nvPr/>
              </p:nvSpPr>
              <p:spPr bwMode="auto">
                <a:xfrm>
                  <a:off x="1806" y="2168"/>
                  <a:ext cx="254" cy="371"/>
                </a:xfrm>
                <a:custGeom>
                  <a:avLst/>
                  <a:gdLst>
                    <a:gd name="T0" fmla="*/ 254 w 255"/>
                    <a:gd name="T1" fmla="*/ 0 h 374"/>
                    <a:gd name="T2" fmla="*/ 0 w 255"/>
                    <a:gd name="T3" fmla="*/ 371 h 37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55" h="374">
                      <a:moveTo>
                        <a:pt x="255" y="0"/>
                      </a:moveTo>
                      <a:lnTo>
                        <a:pt x="0" y="374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22" name="Freeform 674"/>
                <p:cNvSpPr>
                  <a:spLocks noChangeAspect="1"/>
                </p:cNvSpPr>
                <p:nvPr/>
              </p:nvSpPr>
              <p:spPr bwMode="auto">
                <a:xfrm>
                  <a:off x="1926" y="2277"/>
                  <a:ext cx="297" cy="445"/>
                </a:xfrm>
                <a:custGeom>
                  <a:avLst/>
                  <a:gdLst>
                    <a:gd name="T0" fmla="*/ 297 w 299"/>
                    <a:gd name="T1" fmla="*/ 0 h 444"/>
                    <a:gd name="T2" fmla="*/ 0 w 299"/>
                    <a:gd name="T3" fmla="*/ 445 h 44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99" h="444">
                      <a:moveTo>
                        <a:pt x="299" y="0"/>
                      </a:moveTo>
                      <a:lnTo>
                        <a:pt x="0" y="444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2723" name="Freeform 675"/>
              <p:cNvSpPr>
                <a:spLocks noChangeAspect="1"/>
              </p:cNvSpPr>
              <p:nvPr/>
            </p:nvSpPr>
            <p:spPr bwMode="auto">
              <a:xfrm>
                <a:off x="3997614" y="4028778"/>
                <a:ext cx="269875" cy="244078"/>
              </a:xfrm>
              <a:custGeom>
                <a:avLst/>
                <a:gdLst>
                  <a:gd name="T0" fmla="*/ 0 w 677"/>
                  <a:gd name="T1" fmla="*/ 128532 h 634"/>
                  <a:gd name="T2" fmla="*/ 202147 w 677"/>
                  <a:gd name="T3" fmla="*/ 260350 h 634"/>
                  <a:gd name="T4" fmla="*/ 296863 w 677"/>
                  <a:gd name="T5" fmla="*/ 135513 h 634"/>
                  <a:gd name="T6" fmla="*/ 89892 w 677"/>
                  <a:gd name="T7" fmla="*/ 0 h 634"/>
                  <a:gd name="T8" fmla="*/ 0 w 677"/>
                  <a:gd name="T9" fmla="*/ 128532 h 6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77" h="634">
                    <a:moveTo>
                      <a:pt x="0" y="313"/>
                    </a:moveTo>
                    <a:lnTo>
                      <a:pt x="461" y="634"/>
                    </a:lnTo>
                    <a:lnTo>
                      <a:pt x="677" y="330"/>
                    </a:lnTo>
                    <a:lnTo>
                      <a:pt x="205" y="0"/>
                    </a:lnTo>
                    <a:lnTo>
                      <a:pt x="0" y="313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724" name="Freeform 676"/>
              <p:cNvSpPr>
                <a:spLocks noChangeAspect="1"/>
              </p:cNvSpPr>
              <p:nvPr/>
            </p:nvSpPr>
            <p:spPr bwMode="auto">
              <a:xfrm>
                <a:off x="4042353" y="4045149"/>
                <a:ext cx="122670" cy="175617"/>
              </a:xfrm>
              <a:custGeom>
                <a:avLst/>
                <a:gdLst>
                  <a:gd name="T0" fmla="*/ 134937 w 309"/>
                  <a:gd name="T1" fmla="*/ 0 h 459"/>
                  <a:gd name="T2" fmla="*/ 0 w 309"/>
                  <a:gd name="T3" fmla="*/ 187325 h 45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09" h="459">
                    <a:moveTo>
                      <a:pt x="309" y="0"/>
                    </a:moveTo>
                    <a:lnTo>
                      <a:pt x="0" y="459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725" name="Freeform 677"/>
              <p:cNvSpPr>
                <a:spLocks noChangeAspect="1"/>
              </p:cNvSpPr>
              <p:nvPr/>
            </p:nvSpPr>
            <p:spPr bwMode="auto">
              <a:xfrm>
                <a:off x="4123171" y="4091286"/>
                <a:ext cx="101023" cy="144363"/>
              </a:xfrm>
              <a:custGeom>
                <a:avLst/>
                <a:gdLst>
                  <a:gd name="T0" fmla="*/ 111125 w 255"/>
                  <a:gd name="T1" fmla="*/ 0 h 374"/>
                  <a:gd name="T2" fmla="*/ 0 w 255"/>
                  <a:gd name="T3" fmla="*/ 153987 h 37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55" h="374">
                    <a:moveTo>
                      <a:pt x="255" y="0"/>
                    </a:moveTo>
                    <a:lnTo>
                      <a:pt x="0" y="37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726" name="Line 678"/>
              <p:cNvSpPr>
                <a:spLocks noChangeAspect="1" noChangeShapeType="1"/>
              </p:cNvSpPr>
              <p:nvPr/>
            </p:nvSpPr>
            <p:spPr bwMode="auto">
              <a:xfrm>
                <a:off x="4062558" y="3985617"/>
                <a:ext cx="320386" cy="1964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727" name="Freeform 679"/>
              <p:cNvSpPr>
                <a:spLocks noChangeAspect="1"/>
              </p:cNvSpPr>
              <p:nvPr/>
            </p:nvSpPr>
            <p:spPr bwMode="auto">
              <a:xfrm>
                <a:off x="4127500" y="4415731"/>
                <a:ext cx="144318" cy="193477"/>
              </a:xfrm>
              <a:custGeom>
                <a:avLst/>
                <a:gdLst>
                  <a:gd name="T0" fmla="*/ 26240 w 363"/>
                  <a:gd name="T1" fmla="*/ 206375 h 498"/>
                  <a:gd name="T2" fmla="*/ 0 w 363"/>
                  <a:gd name="T3" fmla="*/ 187727 h 498"/>
                  <a:gd name="T4" fmla="*/ 132510 w 363"/>
                  <a:gd name="T5" fmla="*/ 0 h 498"/>
                  <a:gd name="T6" fmla="*/ 158750 w 363"/>
                  <a:gd name="T7" fmla="*/ 21135 h 498"/>
                  <a:gd name="T8" fmla="*/ 26240 w 363"/>
                  <a:gd name="T9" fmla="*/ 206375 h 4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3" h="498">
                    <a:moveTo>
                      <a:pt x="60" y="498"/>
                    </a:moveTo>
                    <a:lnTo>
                      <a:pt x="0" y="453"/>
                    </a:lnTo>
                    <a:lnTo>
                      <a:pt x="303" y="0"/>
                    </a:lnTo>
                    <a:lnTo>
                      <a:pt x="363" y="51"/>
                    </a:lnTo>
                    <a:lnTo>
                      <a:pt x="60" y="49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728" name="Freeform 680"/>
              <p:cNvSpPr>
                <a:spLocks noChangeAspect="1"/>
              </p:cNvSpPr>
              <p:nvPr/>
            </p:nvSpPr>
            <p:spPr bwMode="auto">
              <a:xfrm>
                <a:off x="3756603" y="4385965"/>
                <a:ext cx="344920" cy="250031"/>
              </a:xfrm>
              <a:custGeom>
                <a:avLst/>
                <a:gdLst>
                  <a:gd name="T0" fmla="*/ 19715 w 866"/>
                  <a:gd name="T1" fmla="*/ 0 h 644"/>
                  <a:gd name="T2" fmla="*/ 379412 w 866"/>
                  <a:gd name="T3" fmla="*/ 240196 h 644"/>
                  <a:gd name="T4" fmla="*/ 358382 w 866"/>
                  <a:gd name="T5" fmla="*/ 266700 h 644"/>
                  <a:gd name="T6" fmla="*/ 0 w 866"/>
                  <a:gd name="T7" fmla="*/ 29817 h 644"/>
                  <a:gd name="T8" fmla="*/ 19715 w 866"/>
                  <a:gd name="T9" fmla="*/ 0 h 6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66" h="644">
                    <a:moveTo>
                      <a:pt x="45" y="0"/>
                    </a:moveTo>
                    <a:lnTo>
                      <a:pt x="866" y="580"/>
                    </a:lnTo>
                    <a:lnTo>
                      <a:pt x="818" y="644"/>
                    </a:lnTo>
                    <a:lnTo>
                      <a:pt x="0" y="72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729" name="Freeform 681"/>
              <p:cNvSpPr>
                <a:spLocks noChangeAspect="1"/>
              </p:cNvSpPr>
              <p:nvPr/>
            </p:nvSpPr>
            <p:spPr bwMode="auto">
              <a:xfrm>
                <a:off x="4276148" y="4199930"/>
                <a:ext cx="147205" cy="191989"/>
              </a:xfrm>
              <a:custGeom>
                <a:avLst/>
                <a:gdLst>
                  <a:gd name="T0" fmla="*/ 26764 w 363"/>
                  <a:gd name="T1" fmla="*/ 204788 h 498"/>
                  <a:gd name="T2" fmla="*/ 0 w 363"/>
                  <a:gd name="T3" fmla="*/ 186283 h 498"/>
                  <a:gd name="T4" fmla="*/ 135161 w 363"/>
                  <a:gd name="T5" fmla="*/ 0 h 498"/>
                  <a:gd name="T6" fmla="*/ 161925 w 363"/>
                  <a:gd name="T7" fmla="*/ 20972 h 498"/>
                  <a:gd name="T8" fmla="*/ 26764 w 363"/>
                  <a:gd name="T9" fmla="*/ 204788 h 4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3" h="498">
                    <a:moveTo>
                      <a:pt x="60" y="498"/>
                    </a:moveTo>
                    <a:lnTo>
                      <a:pt x="0" y="453"/>
                    </a:lnTo>
                    <a:lnTo>
                      <a:pt x="303" y="0"/>
                    </a:lnTo>
                    <a:lnTo>
                      <a:pt x="363" y="51"/>
                    </a:lnTo>
                    <a:lnTo>
                      <a:pt x="60" y="49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730" name="Text Box 682"/>
              <p:cNvSpPr txBox="1">
                <a:spLocks noChangeArrowheads="1"/>
              </p:cNvSpPr>
              <p:nvPr/>
            </p:nvSpPr>
            <p:spPr bwMode="auto">
              <a:xfrm>
                <a:off x="3125377" y="5500186"/>
                <a:ext cx="1152144" cy="20116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  <a:extLst/>
            </p:spPr>
            <p:txBody>
              <a:bodyPr wrap="square" lIns="42108" tIns="45717" rIns="42108" bIns="45717" anchor="ctr" anchorCtr="0">
                <a:noAutofit/>
              </a:bodyPr>
              <a:lstStyle>
                <a:defPPr>
                  <a:defRPr lang="en-US"/>
                </a:defPPr>
                <a:lvl1pPr algn="ctr" defTabSz="992188">
                  <a:defRPr sz="9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1pPr>
                <a:lvl2pPr marL="496888" defTabSz="992188">
                  <a:defRPr sz="2400">
                    <a:latin typeface="Times New Roman" charset="0"/>
                    <a:ea typeface="ＭＳ Ｐゴシック" charset="0"/>
                  </a:defRPr>
                </a:lvl2pPr>
                <a:lvl3pPr marL="992188" defTabSz="992188">
                  <a:defRPr sz="2400">
                    <a:latin typeface="Times New Roman" charset="0"/>
                    <a:ea typeface="ＭＳ Ｐゴシック" charset="0"/>
                  </a:defRPr>
                </a:lvl3pPr>
                <a:lvl4pPr marL="1489075" defTabSz="992188">
                  <a:defRPr sz="2400">
                    <a:latin typeface="Times New Roman" charset="0"/>
                    <a:ea typeface="ＭＳ Ｐゴシック" charset="0"/>
                  </a:defRPr>
                </a:lvl4pPr>
                <a:lvl5pPr marL="1985963" defTabSz="992188">
                  <a:defRPr sz="2400">
                    <a:latin typeface="Times New Roman" charset="0"/>
                    <a:ea typeface="ＭＳ Ｐゴシック" charset="0"/>
                  </a:defRPr>
                </a:lvl5pPr>
                <a:lvl6pPr marL="24431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6pPr>
                <a:lvl7pPr marL="29003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7pPr>
                <a:lvl8pPr marL="33575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8pPr>
                <a:lvl9pPr marL="38147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buNone/>
                </a:pPr>
                <a:r>
                  <a:rPr lang="en-US" sz="1000" b="1" dirty="0"/>
                  <a:t>ANITA STREET III</a:t>
                </a:r>
              </a:p>
            </p:txBody>
          </p:sp>
          <p:sp>
            <p:nvSpPr>
              <p:cNvPr id="2732" name="Text Box 684"/>
              <p:cNvSpPr txBox="1">
                <a:spLocks noChangeArrowheads="1"/>
              </p:cNvSpPr>
              <p:nvPr/>
            </p:nvSpPr>
            <p:spPr bwMode="auto">
              <a:xfrm rot="-3279054">
                <a:off x="2959990" y="3462871"/>
                <a:ext cx="1067907" cy="2031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3" tIns="45717" rIns="91433" bIns="45717">
                <a:spAutoFit/>
              </a:bodyPr>
              <a:lstStyle>
                <a:lvl1pPr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4968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9921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489075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1985963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4431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003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3575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147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800" dirty="0">
                    <a:latin typeface="Arial" charset="0"/>
                  </a:rPr>
                  <a:t>2900 LA BRANCH</a:t>
                </a:r>
              </a:p>
            </p:txBody>
          </p:sp>
          <p:sp>
            <p:nvSpPr>
              <p:cNvPr id="2733" name="Text Box 685"/>
              <p:cNvSpPr txBox="1">
                <a:spLocks noChangeArrowheads="1"/>
              </p:cNvSpPr>
              <p:nvPr/>
            </p:nvSpPr>
            <p:spPr bwMode="auto">
              <a:xfrm rot="-3302917">
                <a:off x="5207027" y="2432980"/>
                <a:ext cx="1082333" cy="2031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3" tIns="45717" rIns="91433" bIns="45717">
                <a:spAutoFit/>
              </a:bodyPr>
              <a:lstStyle>
                <a:lvl1pPr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4968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9921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489075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1985963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4431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003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3575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147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800" dirty="0">
                    <a:latin typeface="Arial" charset="0"/>
                  </a:rPr>
                  <a:t>2700 CRAWFORD</a:t>
                </a:r>
              </a:p>
            </p:txBody>
          </p:sp>
          <p:sp>
            <p:nvSpPr>
              <p:cNvPr id="2734" name="Text Box 686"/>
              <p:cNvSpPr txBox="1">
                <a:spLocks noChangeArrowheads="1"/>
              </p:cNvSpPr>
              <p:nvPr/>
            </p:nvSpPr>
            <p:spPr bwMode="auto">
              <a:xfrm rot="-3297015">
                <a:off x="1940107" y="2822910"/>
                <a:ext cx="856311" cy="2031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3" tIns="45717" rIns="91433" bIns="45717">
                <a:spAutoFit/>
              </a:bodyPr>
              <a:lstStyle>
                <a:lvl1pPr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4968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9921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489075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1985963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4431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003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3575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147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800" dirty="0">
                    <a:latin typeface="Arial" charset="0"/>
                  </a:rPr>
                  <a:t>2900 AUSTIN</a:t>
                </a:r>
              </a:p>
            </p:txBody>
          </p:sp>
          <p:sp>
            <p:nvSpPr>
              <p:cNvPr id="2735" name="Text Box 687"/>
              <p:cNvSpPr txBox="1">
                <a:spLocks noChangeArrowheads="1"/>
              </p:cNvSpPr>
              <p:nvPr/>
            </p:nvSpPr>
            <p:spPr bwMode="auto">
              <a:xfrm rot="2040000">
                <a:off x="3102818" y="2732983"/>
                <a:ext cx="769748" cy="2031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3" tIns="45717" rIns="91433" bIns="45717">
                <a:spAutoFit/>
              </a:bodyPr>
              <a:lstStyle>
                <a:lvl1pPr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4968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9921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489075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1985963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4431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003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3575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147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800" dirty="0">
                    <a:latin typeface="Arial" charset="0"/>
                  </a:rPr>
                  <a:t>1400 TUAM</a:t>
                </a:r>
              </a:p>
            </p:txBody>
          </p:sp>
          <p:sp>
            <p:nvSpPr>
              <p:cNvPr id="2736" name="Text Box 688"/>
              <p:cNvSpPr txBox="1">
                <a:spLocks noChangeArrowheads="1"/>
              </p:cNvSpPr>
              <p:nvPr/>
            </p:nvSpPr>
            <p:spPr bwMode="auto">
              <a:xfrm rot="-3302917">
                <a:off x="3869197" y="4278449"/>
                <a:ext cx="1082333" cy="2031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3" tIns="45717" rIns="91433" bIns="45717">
                <a:spAutoFit/>
              </a:bodyPr>
              <a:lstStyle>
                <a:lvl1pPr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4968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9921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489075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1985963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4431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003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3575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147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800" dirty="0">
                    <a:latin typeface="Arial" charset="0"/>
                  </a:rPr>
                  <a:t>2900 CRAWFORD</a:t>
                </a:r>
              </a:p>
            </p:txBody>
          </p:sp>
          <p:sp>
            <p:nvSpPr>
              <p:cNvPr id="2737" name="Text Box 689"/>
              <p:cNvSpPr txBox="1">
                <a:spLocks noChangeArrowheads="1"/>
              </p:cNvSpPr>
              <p:nvPr/>
            </p:nvSpPr>
            <p:spPr bwMode="auto">
              <a:xfrm rot="2040000">
                <a:off x="1930566" y="1927874"/>
                <a:ext cx="769748" cy="2031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3" tIns="45717" rIns="91433" bIns="45717">
                <a:spAutoFit/>
              </a:bodyPr>
              <a:lstStyle>
                <a:lvl1pPr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4968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9921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489075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1985963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4431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003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3575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147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800" dirty="0">
                    <a:latin typeface="Arial" charset="0"/>
                  </a:rPr>
                  <a:t>1300 TUAM</a:t>
                </a:r>
              </a:p>
            </p:txBody>
          </p:sp>
          <p:sp>
            <p:nvSpPr>
              <p:cNvPr id="2740" name="Text Box 692"/>
              <p:cNvSpPr txBox="1">
                <a:spLocks noChangeArrowheads="1"/>
              </p:cNvSpPr>
              <p:nvPr/>
            </p:nvSpPr>
            <p:spPr bwMode="auto">
              <a:xfrm rot="-3279054">
                <a:off x="2303341" y="4382628"/>
                <a:ext cx="1067907" cy="2031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3" tIns="45717" rIns="91433" bIns="45717">
                <a:spAutoFit/>
              </a:bodyPr>
              <a:lstStyle>
                <a:lvl1pPr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4968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9921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489075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1985963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4431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003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3575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147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800" dirty="0">
                    <a:latin typeface="Arial" charset="0"/>
                  </a:rPr>
                  <a:t>3000 LA BRANCH</a:t>
                </a:r>
              </a:p>
            </p:txBody>
          </p:sp>
          <p:sp>
            <p:nvSpPr>
              <p:cNvPr id="2741" name="Text Box 693"/>
              <p:cNvSpPr txBox="1">
                <a:spLocks noChangeArrowheads="1"/>
              </p:cNvSpPr>
              <p:nvPr/>
            </p:nvSpPr>
            <p:spPr bwMode="auto">
              <a:xfrm>
                <a:off x="2704525" y="4569472"/>
                <a:ext cx="1097280" cy="20116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  <a:extLst/>
            </p:spPr>
            <p:txBody>
              <a:bodyPr wrap="square" lIns="42108" tIns="45717" rIns="42108" bIns="45717" anchor="ctr" anchorCtr="0">
                <a:noAutofit/>
              </a:bodyPr>
              <a:lstStyle>
                <a:defPPr>
                  <a:defRPr lang="en-US"/>
                </a:defPPr>
                <a:lvl1pPr algn="ctr" defTabSz="992188">
                  <a:defRPr sz="9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1pPr>
                <a:lvl2pPr marL="496888" defTabSz="992188">
                  <a:defRPr sz="2400">
                    <a:latin typeface="Times New Roman" charset="0"/>
                    <a:ea typeface="ＭＳ Ｐゴシック" charset="0"/>
                  </a:defRPr>
                </a:lvl2pPr>
                <a:lvl3pPr marL="992188" defTabSz="992188">
                  <a:defRPr sz="2400">
                    <a:latin typeface="Times New Roman" charset="0"/>
                    <a:ea typeface="ＭＳ Ｐゴシック" charset="0"/>
                  </a:defRPr>
                </a:lvl3pPr>
                <a:lvl4pPr marL="1489075" defTabSz="992188">
                  <a:defRPr sz="2400">
                    <a:latin typeface="Times New Roman" charset="0"/>
                    <a:ea typeface="ＭＳ Ｐゴシック" charset="0"/>
                  </a:defRPr>
                </a:lvl4pPr>
                <a:lvl5pPr marL="1985963" defTabSz="992188">
                  <a:defRPr sz="2400">
                    <a:latin typeface="Times New Roman" charset="0"/>
                    <a:ea typeface="ＭＳ Ｐゴシック" charset="0"/>
                  </a:defRPr>
                </a:lvl5pPr>
                <a:lvl6pPr marL="24431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6pPr>
                <a:lvl7pPr marL="29003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7pPr>
                <a:lvl8pPr marL="33575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8pPr>
                <a:lvl9pPr marL="38147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buNone/>
                </a:pPr>
                <a:r>
                  <a:rPr lang="en-US" sz="1000" b="1" dirty="0"/>
                  <a:t>ANITA STREET II</a:t>
                </a:r>
              </a:p>
            </p:txBody>
          </p:sp>
          <p:sp>
            <p:nvSpPr>
              <p:cNvPr id="2742" name="Line 694"/>
              <p:cNvSpPr>
                <a:spLocks noChangeShapeType="1"/>
              </p:cNvSpPr>
              <p:nvPr/>
            </p:nvSpPr>
            <p:spPr bwMode="auto">
              <a:xfrm flipV="1">
                <a:off x="3287568" y="4234161"/>
                <a:ext cx="463262" cy="346769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743" name="Text Box 695"/>
              <p:cNvSpPr txBox="1">
                <a:spLocks noChangeArrowheads="1"/>
              </p:cNvSpPr>
              <p:nvPr/>
            </p:nvSpPr>
            <p:spPr bwMode="auto">
              <a:xfrm rot="2040000">
                <a:off x="4024570" y="3384901"/>
                <a:ext cx="769748" cy="2031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3" tIns="45717" rIns="91433" bIns="45717">
                <a:spAutoFit/>
              </a:bodyPr>
              <a:lstStyle>
                <a:lvl1pPr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4968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9921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489075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1985963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4431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003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3575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147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800" dirty="0">
                    <a:latin typeface="Arial" charset="0"/>
                  </a:rPr>
                  <a:t>1500 TUAM</a:t>
                </a:r>
              </a:p>
            </p:txBody>
          </p:sp>
          <p:sp>
            <p:nvSpPr>
              <p:cNvPr id="2744" name="Text Box 696"/>
              <p:cNvSpPr txBox="1">
                <a:spLocks noChangeArrowheads="1"/>
              </p:cNvSpPr>
              <p:nvPr/>
            </p:nvSpPr>
            <p:spPr bwMode="auto">
              <a:xfrm rot="2034359">
                <a:off x="4610303" y="2613062"/>
                <a:ext cx="792190" cy="2031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3" tIns="45717" rIns="91433" bIns="45717">
                <a:spAutoFit/>
              </a:bodyPr>
              <a:lstStyle>
                <a:lvl1pPr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4968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9921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489075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1985963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4431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003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3575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147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800" dirty="0">
                    <a:latin typeface="Arial" charset="0"/>
                  </a:rPr>
                  <a:t>1500 DREW</a:t>
                </a:r>
              </a:p>
            </p:txBody>
          </p:sp>
          <p:sp>
            <p:nvSpPr>
              <p:cNvPr id="2746" name="Oval 698"/>
              <p:cNvSpPr>
                <a:spLocks noChangeArrowheads="1"/>
              </p:cNvSpPr>
              <p:nvPr/>
            </p:nvSpPr>
            <p:spPr bwMode="auto">
              <a:xfrm>
                <a:off x="4514273" y="4400849"/>
                <a:ext cx="63500" cy="6250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749" name="Oval 701"/>
              <p:cNvSpPr>
                <a:spLocks noChangeArrowheads="1"/>
              </p:cNvSpPr>
              <p:nvPr/>
            </p:nvSpPr>
            <p:spPr bwMode="auto">
              <a:xfrm>
                <a:off x="5472545" y="4677668"/>
                <a:ext cx="63500" cy="63996"/>
              </a:xfrm>
              <a:prstGeom prst="ellipse">
                <a:avLst/>
              </a:prstGeom>
              <a:solidFill>
                <a:srgbClr val="00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750" name="Oval 702"/>
              <p:cNvSpPr>
                <a:spLocks noChangeArrowheads="1"/>
              </p:cNvSpPr>
              <p:nvPr/>
            </p:nvSpPr>
            <p:spPr bwMode="auto">
              <a:xfrm>
                <a:off x="2310535" y="2190750"/>
                <a:ext cx="63500" cy="63997"/>
              </a:xfrm>
              <a:prstGeom prst="ellipse">
                <a:avLst/>
              </a:prstGeom>
              <a:solidFill>
                <a:srgbClr val="00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751" name="Oval 703"/>
              <p:cNvSpPr>
                <a:spLocks noChangeArrowheads="1"/>
              </p:cNvSpPr>
              <p:nvPr/>
            </p:nvSpPr>
            <p:spPr bwMode="auto">
              <a:xfrm>
                <a:off x="2609273" y="3555504"/>
                <a:ext cx="63500" cy="639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752" name="Oval 704"/>
              <p:cNvSpPr>
                <a:spLocks noChangeArrowheads="1"/>
              </p:cNvSpPr>
              <p:nvPr/>
            </p:nvSpPr>
            <p:spPr bwMode="auto">
              <a:xfrm>
                <a:off x="1552864" y="1995786"/>
                <a:ext cx="63500" cy="62508"/>
              </a:xfrm>
              <a:prstGeom prst="ellipse">
                <a:avLst/>
              </a:prstGeom>
              <a:solidFill>
                <a:srgbClr val="00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753" name="Oval 705"/>
              <p:cNvSpPr>
                <a:spLocks noChangeArrowheads="1"/>
              </p:cNvSpPr>
              <p:nvPr/>
            </p:nvSpPr>
            <p:spPr bwMode="auto">
              <a:xfrm>
                <a:off x="2037773" y="2015133"/>
                <a:ext cx="63500" cy="6250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754" name="Oval 706"/>
              <p:cNvSpPr>
                <a:spLocks noChangeArrowheads="1"/>
              </p:cNvSpPr>
              <p:nvPr/>
            </p:nvSpPr>
            <p:spPr bwMode="auto">
              <a:xfrm>
                <a:off x="2987386" y="2652117"/>
                <a:ext cx="63500" cy="63997"/>
              </a:xfrm>
              <a:prstGeom prst="ellipse">
                <a:avLst/>
              </a:prstGeom>
              <a:solidFill>
                <a:srgbClr val="00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755" name="Oval 707"/>
              <p:cNvSpPr>
                <a:spLocks noChangeArrowheads="1"/>
              </p:cNvSpPr>
              <p:nvPr/>
            </p:nvSpPr>
            <p:spPr bwMode="auto">
              <a:xfrm>
                <a:off x="2301875" y="3623965"/>
                <a:ext cx="63500" cy="63996"/>
              </a:xfrm>
              <a:prstGeom prst="ellipse">
                <a:avLst/>
              </a:prstGeom>
              <a:solidFill>
                <a:srgbClr val="00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756" name="Oval 708"/>
              <p:cNvSpPr>
                <a:spLocks noChangeArrowheads="1"/>
              </p:cNvSpPr>
              <p:nvPr/>
            </p:nvSpPr>
            <p:spPr bwMode="auto">
              <a:xfrm>
                <a:off x="5654386" y="2461617"/>
                <a:ext cx="63500" cy="63997"/>
              </a:xfrm>
              <a:prstGeom prst="ellipse">
                <a:avLst/>
              </a:prstGeom>
              <a:solidFill>
                <a:srgbClr val="00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758" name="Oval 710"/>
              <p:cNvSpPr>
                <a:spLocks noChangeArrowheads="1"/>
              </p:cNvSpPr>
              <p:nvPr/>
            </p:nvSpPr>
            <p:spPr bwMode="auto">
              <a:xfrm>
                <a:off x="4883727" y="2445247"/>
                <a:ext cx="63500" cy="6250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759" name="Oval 711"/>
              <p:cNvSpPr>
                <a:spLocks noChangeArrowheads="1"/>
              </p:cNvSpPr>
              <p:nvPr/>
            </p:nvSpPr>
            <p:spPr bwMode="auto">
              <a:xfrm>
                <a:off x="3685886" y="3472161"/>
                <a:ext cx="63500" cy="62508"/>
              </a:xfrm>
              <a:prstGeom prst="ellipse">
                <a:avLst/>
              </a:prstGeom>
              <a:solidFill>
                <a:srgbClr val="00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760" name="Oval 712"/>
              <p:cNvSpPr>
                <a:spLocks noChangeArrowheads="1"/>
              </p:cNvSpPr>
              <p:nvPr/>
            </p:nvSpPr>
            <p:spPr bwMode="auto">
              <a:xfrm>
                <a:off x="4286250" y="4211836"/>
                <a:ext cx="63500" cy="6399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761" name="Oval 713"/>
              <p:cNvSpPr>
                <a:spLocks noChangeArrowheads="1"/>
              </p:cNvSpPr>
              <p:nvPr/>
            </p:nvSpPr>
            <p:spPr bwMode="auto">
              <a:xfrm>
                <a:off x="137103" y="4272856"/>
                <a:ext cx="63500" cy="63996"/>
              </a:xfrm>
              <a:prstGeom prst="ellipse">
                <a:avLst/>
              </a:prstGeom>
              <a:solidFill>
                <a:srgbClr val="00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762" name="Oval 714"/>
              <p:cNvSpPr>
                <a:spLocks noChangeArrowheads="1"/>
              </p:cNvSpPr>
              <p:nvPr/>
            </p:nvSpPr>
            <p:spPr bwMode="auto">
              <a:xfrm>
                <a:off x="137103" y="4140399"/>
                <a:ext cx="63500" cy="6399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763" name="Text Box 715"/>
              <p:cNvSpPr txBox="1">
                <a:spLocks noChangeArrowheads="1"/>
              </p:cNvSpPr>
              <p:nvPr/>
            </p:nvSpPr>
            <p:spPr bwMode="auto">
              <a:xfrm>
                <a:off x="222250" y="4079379"/>
                <a:ext cx="877455" cy="1876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33" tIns="45717" rIns="91433" bIns="45717">
                <a:spAutoFit/>
              </a:bodyPr>
              <a:lstStyle>
                <a:lvl1pPr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4968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9921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489075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1985963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4431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003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3575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147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buNone/>
                  <a:defRPr/>
                </a:pPr>
                <a:r>
                  <a:rPr lang="en-US" sz="900" dirty="0">
                    <a:latin typeface="Arial" charset="0"/>
                  </a:rPr>
                  <a:t>Pedestrian</a:t>
                </a:r>
              </a:p>
            </p:txBody>
          </p:sp>
          <p:sp>
            <p:nvSpPr>
              <p:cNvPr id="2764" name="Text Box 716"/>
              <p:cNvSpPr txBox="1">
                <a:spLocks noChangeArrowheads="1"/>
              </p:cNvSpPr>
              <p:nvPr/>
            </p:nvSpPr>
            <p:spPr bwMode="auto">
              <a:xfrm>
                <a:off x="226580" y="4210653"/>
                <a:ext cx="1122795" cy="1876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33" tIns="45717" rIns="91433" bIns="45717">
                <a:spAutoFit/>
              </a:bodyPr>
              <a:lstStyle>
                <a:lvl1pPr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4968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9921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489075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1985963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4431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003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3575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147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buNone/>
                  <a:defRPr/>
                </a:pPr>
                <a:r>
                  <a:rPr lang="en-US" sz="900" dirty="0">
                    <a:latin typeface="Arial" charset="0"/>
                  </a:rPr>
                  <a:t>Drive Entrance</a:t>
                </a:r>
              </a:p>
            </p:txBody>
          </p:sp>
          <p:sp>
            <p:nvSpPr>
              <p:cNvPr id="2765" name="Text Box 717"/>
              <p:cNvSpPr txBox="1">
                <a:spLocks noChangeArrowheads="1"/>
              </p:cNvSpPr>
              <p:nvPr/>
            </p:nvSpPr>
            <p:spPr bwMode="auto">
              <a:xfrm rot="2031005">
                <a:off x="2617773" y="5102092"/>
                <a:ext cx="926843" cy="2031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3" tIns="45717" rIns="91433" bIns="45717">
                <a:spAutoFit/>
              </a:bodyPr>
              <a:lstStyle>
                <a:lvl1pPr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4968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9921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489075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1985963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4431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003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3575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147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800" dirty="0">
                    <a:latin typeface="Arial" charset="0"/>
                  </a:rPr>
                  <a:t>1500 ROSALIE</a:t>
                </a:r>
              </a:p>
            </p:txBody>
          </p:sp>
          <p:sp>
            <p:nvSpPr>
              <p:cNvPr id="2766" name="Text Box 718"/>
              <p:cNvSpPr txBox="1">
                <a:spLocks noChangeArrowheads="1"/>
              </p:cNvSpPr>
              <p:nvPr/>
            </p:nvSpPr>
            <p:spPr bwMode="auto">
              <a:xfrm rot="-3286722">
                <a:off x="4984116" y="4924363"/>
                <a:ext cx="965315" cy="2031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3" tIns="45717" rIns="91433" bIns="45717">
                <a:spAutoFit/>
              </a:bodyPr>
              <a:lstStyle>
                <a:lvl1pPr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4968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9921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489075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1985963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4431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003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3575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147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800" dirty="0">
                    <a:latin typeface="Arial" charset="0"/>
                  </a:rPr>
                  <a:t>2900 JACKSON</a:t>
                </a:r>
              </a:p>
            </p:txBody>
          </p:sp>
          <p:sp>
            <p:nvSpPr>
              <p:cNvPr id="2767" name="Oval 719"/>
              <p:cNvSpPr>
                <a:spLocks noChangeArrowheads="1"/>
              </p:cNvSpPr>
              <p:nvPr/>
            </p:nvSpPr>
            <p:spPr bwMode="auto">
              <a:xfrm>
                <a:off x="4323773" y="4682133"/>
                <a:ext cx="63500" cy="6250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768" name="Oval 720"/>
              <p:cNvSpPr>
                <a:spLocks noChangeArrowheads="1"/>
              </p:cNvSpPr>
              <p:nvPr/>
            </p:nvSpPr>
            <p:spPr bwMode="auto">
              <a:xfrm>
                <a:off x="137103" y="4408289"/>
                <a:ext cx="63500" cy="63997"/>
              </a:xfrm>
              <a:prstGeom prst="ellipse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769" name="Text Box 721"/>
              <p:cNvSpPr txBox="1">
                <a:spLocks noChangeArrowheads="1"/>
              </p:cNvSpPr>
              <p:nvPr/>
            </p:nvSpPr>
            <p:spPr bwMode="auto">
              <a:xfrm>
                <a:off x="228165" y="4364538"/>
                <a:ext cx="811068" cy="1876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33" tIns="45717" rIns="91433" bIns="45717">
                <a:spAutoFit/>
              </a:bodyPr>
              <a:lstStyle>
                <a:lvl1pPr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4968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992188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489075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1985963" algn="l" defTabSz="992188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4431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003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3575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147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buNone/>
                  <a:defRPr/>
                </a:pPr>
                <a:r>
                  <a:rPr lang="en-US" sz="900" dirty="0">
                    <a:latin typeface="Arial" charset="0"/>
                  </a:rPr>
                  <a:t>Drive Exit</a:t>
                </a:r>
              </a:p>
            </p:txBody>
          </p:sp>
          <p:sp>
            <p:nvSpPr>
              <p:cNvPr id="2770" name="Oval 722"/>
              <p:cNvSpPr>
                <a:spLocks noChangeArrowheads="1"/>
              </p:cNvSpPr>
              <p:nvPr/>
            </p:nvSpPr>
            <p:spPr bwMode="auto">
              <a:xfrm>
                <a:off x="2675659" y="3856137"/>
                <a:ext cx="63500" cy="63996"/>
              </a:xfrm>
              <a:prstGeom prst="ellipse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773" name="Oval 725"/>
              <p:cNvSpPr>
                <a:spLocks noChangeArrowheads="1"/>
              </p:cNvSpPr>
              <p:nvPr/>
            </p:nvSpPr>
            <p:spPr bwMode="auto">
              <a:xfrm>
                <a:off x="3427557" y="3808512"/>
                <a:ext cx="63500" cy="63996"/>
              </a:xfrm>
              <a:prstGeom prst="ellipse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774" name="Oval 726"/>
              <p:cNvSpPr>
                <a:spLocks noChangeArrowheads="1"/>
              </p:cNvSpPr>
              <p:nvPr/>
            </p:nvSpPr>
            <p:spPr bwMode="auto">
              <a:xfrm>
                <a:off x="4684568" y="4165700"/>
                <a:ext cx="63500" cy="63996"/>
              </a:xfrm>
              <a:prstGeom prst="ellipse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775" name="Oval 727"/>
              <p:cNvSpPr>
                <a:spLocks noChangeArrowheads="1"/>
              </p:cNvSpPr>
              <p:nvPr/>
            </p:nvSpPr>
            <p:spPr bwMode="auto">
              <a:xfrm>
                <a:off x="4156364" y="4889004"/>
                <a:ext cx="63500" cy="63996"/>
              </a:xfrm>
              <a:prstGeom prst="ellipse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776" name="Oval 728"/>
              <p:cNvSpPr>
                <a:spLocks noChangeArrowheads="1"/>
              </p:cNvSpPr>
              <p:nvPr/>
            </p:nvSpPr>
            <p:spPr bwMode="auto">
              <a:xfrm>
                <a:off x="5432136" y="4741664"/>
                <a:ext cx="63500" cy="63997"/>
              </a:xfrm>
              <a:prstGeom prst="ellipse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777" name="Oval 729"/>
              <p:cNvSpPr>
                <a:spLocks noChangeArrowheads="1"/>
              </p:cNvSpPr>
              <p:nvPr/>
            </p:nvSpPr>
            <p:spPr bwMode="auto">
              <a:xfrm>
                <a:off x="5098762" y="2622352"/>
                <a:ext cx="63500" cy="63997"/>
              </a:xfrm>
              <a:prstGeom prst="ellipse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778" name="Oval 730"/>
              <p:cNvSpPr>
                <a:spLocks noChangeArrowheads="1"/>
              </p:cNvSpPr>
              <p:nvPr/>
            </p:nvSpPr>
            <p:spPr bwMode="auto">
              <a:xfrm>
                <a:off x="3355398" y="2903637"/>
                <a:ext cx="63500" cy="63996"/>
              </a:xfrm>
              <a:prstGeom prst="ellipse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779" name="Oval 731"/>
              <p:cNvSpPr>
                <a:spLocks noChangeArrowheads="1"/>
              </p:cNvSpPr>
              <p:nvPr/>
            </p:nvSpPr>
            <p:spPr bwMode="auto">
              <a:xfrm>
                <a:off x="2274455" y="2241352"/>
                <a:ext cx="63500" cy="63997"/>
              </a:xfrm>
              <a:prstGeom prst="ellipse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780" name="Oval 732"/>
              <p:cNvSpPr>
                <a:spLocks noChangeArrowheads="1"/>
              </p:cNvSpPr>
              <p:nvPr/>
            </p:nvSpPr>
            <p:spPr bwMode="auto">
              <a:xfrm>
                <a:off x="1603375" y="2037458"/>
                <a:ext cx="63500" cy="62508"/>
              </a:xfrm>
              <a:prstGeom prst="ellipse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791" name="Freeform 743"/>
              <p:cNvSpPr>
                <a:spLocks/>
              </p:cNvSpPr>
              <p:nvPr/>
            </p:nvSpPr>
            <p:spPr bwMode="auto">
              <a:xfrm>
                <a:off x="1454728" y="2887266"/>
                <a:ext cx="176068" cy="142875"/>
              </a:xfrm>
              <a:custGeom>
                <a:avLst/>
                <a:gdLst>
                  <a:gd name="T0" fmla="*/ 0 w 82"/>
                  <a:gd name="T1" fmla="*/ 31376 h 68"/>
                  <a:gd name="T2" fmla="*/ 184227 w 82"/>
                  <a:gd name="T3" fmla="*/ 152400 h 68"/>
                  <a:gd name="T4" fmla="*/ 193675 w 82"/>
                  <a:gd name="T5" fmla="*/ 112059 h 68"/>
                  <a:gd name="T6" fmla="*/ 9448 w 82"/>
                  <a:gd name="T7" fmla="*/ 0 h 68"/>
                  <a:gd name="T8" fmla="*/ 0 w 82"/>
                  <a:gd name="T9" fmla="*/ 31376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2" h="68">
                    <a:moveTo>
                      <a:pt x="0" y="14"/>
                    </a:moveTo>
                    <a:lnTo>
                      <a:pt x="78" y="68"/>
                    </a:lnTo>
                    <a:lnTo>
                      <a:pt x="82" y="50"/>
                    </a:lnTo>
                    <a:lnTo>
                      <a:pt x="4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792" name="Freeform 744"/>
              <p:cNvSpPr>
                <a:spLocks/>
              </p:cNvSpPr>
              <p:nvPr/>
            </p:nvSpPr>
            <p:spPr bwMode="auto">
              <a:xfrm>
                <a:off x="4180898" y="3472161"/>
                <a:ext cx="187614" cy="120550"/>
              </a:xfrm>
              <a:custGeom>
                <a:avLst/>
                <a:gdLst>
                  <a:gd name="T0" fmla="*/ 0 w 82"/>
                  <a:gd name="T1" fmla="*/ 26474 h 68"/>
                  <a:gd name="T2" fmla="*/ 196308 w 82"/>
                  <a:gd name="T3" fmla="*/ 128587 h 68"/>
                  <a:gd name="T4" fmla="*/ 206375 w 82"/>
                  <a:gd name="T5" fmla="*/ 94549 h 68"/>
                  <a:gd name="T6" fmla="*/ 10067 w 82"/>
                  <a:gd name="T7" fmla="*/ 0 h 68"/>
                  <a:gd name="T8" fmla="*/ 0 w 82"/>
                  <a:gd name="T9" fmla="*/ 2647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2" h="68">
                    <a:moveTo>
                      <a:pt x="0" y="14"/>
                    </a:moveTo>
                    <a:lnTo>
                      <a:pt x="78" y="68"/>
                    </a:lnTo>
                    <a:lnTo>
                      <a:pt x="82" y="50"/>
                    </a:lnTo>
                    <a:lnTo>
                      <a:pt x="4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endParaRPr lang="en-US" dirty="0"/>
              </a:p>
            </p:txBody>
          </p:sp>
          <p:sp>
            <p:nvSpPr>
              <p:cNvPr id="2797" name="Line 749"/>
              <p:cNvSpPr>
                <a:spLocks noChangeShapeType="1"/>
              </p:cNvSpPr>
              <p:nvPr/>
            </p:nvSpPr>
            <p:spPr bwMode="auto">
              <a:xfrm flipV="1">
                <a:off x="3756602" y="4317503"/>
                <a:ext cx="329045" cy="1183184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4216" tIns="42108" rIns="84216" bIns="42108"/>
              <a:lstStyle/>
              <a:p>
                <a:pPr>
                  <a:buNone/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799" name="Oval 751"/>
              <p:cNvSpPr>
                <a:spLocks noChangeArrowheads="1"/>
              </p:cNvSpPr>
              <p:nvPr/>
            </p:nvSpPr>
            <p:spPr bwMode="auto">
              <a:xfrm>
                <a:off x="4189557" y="3427512"/>
                <a:ext cx="63500" cy="63996"/>
              </a:xfrm>
              <a:prstGeom prst="ellipse">
                <a:avLst/>
              </a:prstGeom>
              <a:solidFill>
                <a:srgbClr val="00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801" name="Oval 753"/>
              <p:cNvSpPr>
                <a:spLocks noChangeArrowheads="1"/>
              </p:cNvSpPr>
              <p:nvPr/>
            </p:nvSpPr>
            <p:spPr bwMode="auto">
              <a:xfrm>
                <a:off x="1499466" y="2844106"/>
                <a:ext cx="63500" cy="63996"/>
              </a:xfrm>
              <a:prstGeom prst="ellipse">
                <a:avLst/>
              </a:prstGeom>
              <a:solidFill>
                <a:srgbClr val="00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216" tIns="42108" rIns="84216" bIns="42108" anchor="ctr"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grpSp>
            <p:nvGrpSpPr>
              <p:cNvPr id="15855" name="Group 754"/>
              <p:cNvGrpSpPr>
                <a:grpSpLocks/>
              </p:cNvGrpSpPr>
              <p:nvPr/>
            </p:nvGrpSpPr>
            <p:grpSpPr bwMode="auto">
              <a:xfrm rot="4163417" flipH="1">
                <a:off x="3704828" y="3942051"/>
                <a:ext cx="321469" cy="307398"/>
                <a:chOff x="2816" y="718"/>
                <a:chExt cx="196" cy="200"/>
              </a:xfrm>
            </p:grpSpPr>
            <p:sp>
              <p:nvSpPr>
                <p:cNvPr id="2803" name="Freeform 755"/>
                <p:cNvSpPr>
                  <a:spLocks/>
                </p:cNvSpPr>
                <p:nvPr/>
              </p:nvSpPr>
              <p:spPr bwMode="auto">
                <a:xfrm>
                  <a:off x="2908" y="717"/>
                  <a:ext cx="104" cy="98"/>
                </a:xfrm>
                <a:custGeom>
                  <a:avLst/>
                  <a:gdLst>
                    <a:gd name="T0" fmla="*/ 30 w 104"/>
                    <a:gd name="T1" fmla="*/ 0 h 98"/>
                    <a:gd name="T2" fmla="*/ 0 w 104"/>
                    <a:gd name="T3" fmla="*/ 44 h 98"/>
                    <a:gd name="T4" fmla="*/ 78 w 104"/>
                    <a:gd name="T5" fmla="*/ 98 h 98"/>
                    <a:gd name="T6" fmla="*/ 104 w 104"/>
                    <a:gd name="T7" fmla="*/ 54 h 98"/>
                    <a:gd name="T8" fmla="*/ 30 w 104"/>
                    <a:gd name="T9" fmla="*/ 0 h 9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4" h="98">
                      <a:moveTo>
                        <a:pt x="30" y="0"/>
                      </a:moveTo>
                      <a:lnTo>
                        <a:pt x="0" y="44"/>
                      </a:lnTo>
                      <a:lnTo>
                        <a:pt x="78" y="98"/>
                      </a:lnTo>
                      <a:lnTo>
                        <a:pt x="104" y="54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04" name="Freeform 756"/>
                <p:cNvSpPr>
                  <a:spLocks/>
                </p:cNvSpPr>
                <p:nvPr/>
              </p:nvSpPr>
              <p:spPr bwMode="auto">
                <a:xfrm>
                  <a:off x="2816" y="748"/>
                  <a:ext cx="132" cy="170"/>
                </a:xfrm>
                <a:custGeom>
                  <a:avLst/>
                  <a:gdLst>
                    <a:gd name="T0" fmla="*/ 96 w 132"/>
                    <a:gd name="T1" fmla="*/ 6 h 170"/>
                    <a:gd name="T2" fmla="*/ 84 w 132"/>
                    <a:gd name="T3" fmla="*/ 0 h 170"/>
                    <a:gd name="T4" fmla="*/ 72 w 132"/>
                    <a:gd name="T5" fmla="*/ 18 h 170"/>
                    <a:gd name="T6" fmla="*/ 52 w 132"/>
                    <a:gd name="T7" fmla="*/ 6 h 170"/>
                    <a:gd name="T8" fmla="*/ 38 w 132"/>
                    <a:gd name="T9" fmla="*/ 26 h 170"/>
                    <a:gd name="T10" fmla="*/ 60 w 132"/>
                    <a:gd name="T11" fmla="*/ 38 h 170"/>
                    <a:gd name="T12" fmla="*/ 34 w 132"/>
                    <a:gd name="T13" fmla="*/ 76 h 170"/>
                    <a:gd name="T14" fmla="*/ 12 w 132"/>
                    <a:gd name="T15" fmla="*/ 66 h 170"/>
                    <a:gd name="T16" fmla="*/ 2 w 132"/>
                    <a:gd name="T17" fmla="*/ 88 h 170"/>
                    <a:gd name="T18" fmla="*/ 18 w 132"/>
                    <a:gd name="T19" fmla="*/ 100 h 170"/>
                    <a:gd name="T20" fmla="*/ 0 w 132"/>
                    <a:gd name="T21" fmla="*/ 136 h 170"/>
                    <a:gd name="T22" fmla="*/ 54 w 132"/>
                    <a:gd name="T23" fmla="*/ 170 h 170"/>
                    <a:gd name="T24" fmla="*/ 132 w 132"/>
                    <a:gd name="T25" fmla="*/ 42 h 170"/>
                    <a:gd name="T26" fmla="*/ 84 w 132"/>
                    <a:gd name="T27" fmla="*/ 6 h 170"/>
                    <a:gd name="T28" fmla="*/ 68 w 132"/>
                    <a:gd name="T29" fmla="*/ 20 h 17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132" h="170">
                      <a:moveTo>
                        <a:pt x="96" y="6"/>
                      </a:moveTo>
                      <a:lnTo>
                        <a:pt x="84" y="0"/>
                      </a:lnTo>
                      <a:lnTo>
                        <a:pt x="72" y="18"/>
                      </a:lnTo>
                      <a:lnTo>
                        <a:pt x="52" y="6"/>
                      </a:lnTo>
                      <a:lnTo>
                        <a:pt x="38" y="26"/>
                      </a:lnTo>
                      <a:lnTo>
                        <a:pt x="60" y="38"/>
                      </a:lnTo>
                      <a:lnTo>
                        <a:pt x="34" y="76"/>
                      </a:lnTo>
                      <a:lnTo>
                        <a:pt x="12" y="66"/>
                      </a:lnTo>
                      <a:lnTo>
                        <a:pt x="2" y="88"/>
                      </a:lnTo>
                      <a:lnTo>
                        <a:pt x="18" y="100"/>
                      </a:lnTo>
                      <a:lnTo>
                        <a:pt x="0" y="136"/>
                      </a:lnTo>
                      <a:lnTo>
                        <a:pt x="54" y="170"/>
                      </a:lnTo>
                      <a:lnTo>
                        <a:pt x="132" y="42"/>
                      </a:lnTo>
                      <a:lnTo>
                        <a:pt x="84" y="6"/>
                      </a:lnTo>
                      <a:lnTo>
                        <a:pt x="68" y="20"/>
                      </a:lnTo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05" name="Line 757"/>
                <p:cNvSpPr>
                  <a:spLocks noChangeShapeType="1"/>
                </p:cNvSpPr>
                <p:nvPr/>
              </p:nvSpPr>
              <p:spPr bwMode="auto">
                <a:xfrm>
                  <a:off x="2864" y="812"/>
                  <a:ext cx="54" cy="3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2647" name="Text Box 599"/>
              <p:cNvSpPr txBox="1">
                <a:spLocks noChangeArrowheads="1"/>
              </p:cNvSpPr>
              <p:nvPr/>
            </p:nvSpPr>
            <p:spPr bwMode="auto">
              <a:xfrm>
                <a:off x="3873861" y="1948076"/>
                <a:ext cx="1266392" cy="19959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  <a:extLst/>
            </p:spPr>
            <p:txBody>
              <a:bodyPr wrap="square" lIns="42108" tIns="45717" rIns="42108" bIns="45717" anchor="ctr" anchorCtr="0">
                <a:spAutoFit/>
              </a:bodyPr>
              <a:lstStyle>
                <a:defPPr>
                  <a:defRPr lang="en-US"/>
                </a:defPPr>
                <a:lvl1pPr algn="ctr" defTabSz="992188">
                  <a:defRPr sz="9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1pPr>
                <a:lvl2pPr marL="496888" defTabSz="992188">
                  <a:defRPr sz="2400">
                    <a:latin typeface="Times New Roman" charset="0"/>
                    <a:ea typeface="ＭＳ Ｐゴシック" charset="0"/>
                  </a:defRPr>
                </a:lvl2pPr>
                <a:lvl3pPr marL="992188" defTabSz="992188">
                  <a:defRPr sz="2400">
                    <a:latin typeface="Times New Roman" charset="0"/>
                    <a:ea typeface="ＭＳ Ｐゴシック" charset="0"/>
                  </a:defRPr>
                </a:lvl3pPr>
                <a:lvl4pPr marL="1489075" defTabSz="992188">
                  <a:defRPr sz="2400">
                    <a:latin typeface="Times New Roman" charset="0"/>
                    <a:ea typeface="ＭＳ Ｐゴシック" charset="0"/>
                  </a:defRPr>
                </a:lvl4pPr>
                <a:lvl5pPr marL="1985963" defTabSz="992188">
                  <a:defRPr sz="2400">
                    <a:latin typeface="Times New Roman" charset="0"/>
                    <a:ea typeface="ＭＳ Ｐゴシック" charset="0"/>
                  </a:defRPr>
                </a:lvl5pPr>
                <a:lvl6pPr marL="24431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6pPr>
                <a:lvl7pPr marL="29003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7pPr>
                <a:lvl8pPr marL="33575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8pPr>
                <a:lvl9pPr marL="38147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buNone/>
                </a:pPr>
                <a:r>
                  <a:rPr lang="en-US" sz="1000" b="1" dirty="0"/>
                  <a:t>CRAWFORD COURT</a:t>
                </a:r>
              </a:p>
            </p:txBody>
          </p:sp>
          <p:sp>
            <p:nvSpPr>
              <p:cNvPr id="2648" name="Text Box 600"/>
              <p:cNvSpPr txBox="1">
                <a:spLocks noChangeArrowheads="1"/>
              </p:cNvSpPr>
              <p:nvPr/>
            </p:nvSpPr>
            <p:spPr bwMode="auto">
              <a:xfrm>
                <a:off x="4153093" y="1234479"/>
                <a:ext cx="1400655" cy="19959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  <a:extLst/>
            </p:spPr>
            <p:txBody>
              <a:bodyPr wrap="square" lIns="42108" tIns="45717" rIns="42108" bIns="45717" anchor="ctr" anchorCtr="0">
                <a:spAutoFit/>
              </a:bodyPr>
              <a:lstStyle>
                <a:defPPr>
                  <a:defRPr lang="en-US"/>
                </a:defPPr>
                <a:lvl1pPr algn="ctr" defTabSz="992188">
                  <a:defRPr sz="9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1pPr>
                <a:lvl2pPr marL="496888" defTabSz="992188">
                  <a:defRPr sz="2400">
                    <a:latin typeface="Times New Roman" charset="0"/>
                    <a:ea typeface="ＭＳ Ｐゴシック" charset="0"/>
                  </a:defRPr>
                </a:lvl2pPr>
                <a:lvl3pPr marL="992188" defTabSz="992188">
                  <a:defRPr sz="2400">
                    <a:latin typeface="Times New Roman" charset="0"/>
                    <a:ea typeface="ＭＳ Ｐゴシック" charset="0"/>
                  </a:defRPr>
                </a:lvl3pPr>
                <a:lvl4pPr marL="1489075" defTabSz="992188">
                  <a:defRPr sz="2400">
                    <a:latin typeface="Times New Roman" charset="0"/>
                    <a:ea typeface="ＭＳ Ｐゴシック" charset="0"/>
                  </a:defRPr>
                </a:lvl4pPr>
                <a:lvl5pPr marL="1985963" defTabSz="992188">
                  <a:defRPr sz="2400">
                    <a:latin typeface="Times New Roman" charset="0"/>
                    <a:ea typeface="ＭＳ Ｐゴシック" charset="0"/>
                  </a:defRPr>
                </a:lvl5pPr>
                <a:lvl6pPr marL="24431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6pPr>
                <a:lvl7pPr marL="29003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7pPr>
                <a:lvl8pPr marL="33575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8pPr>
                <a:lvl9pPr marL="38147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buNone/>
                </a:pPr>
                <a:r>
                  <a:rPr lang="en-US" sz="1000" b="1" dirty="0"/>
                  <a:t>DENNIIS TOWNHOMES</a:t>
                </a:r>
              </a:p>
            </p:txBody>
          </p:sp>
          <p:sp>
            <p:nvSpPr>
              <p:cNvPr id="2658" name="Text Box 610"/>
              <p:cNvSpPr txBox="1">
                <a:spLocks noChangeArrowheads="1"/>
              </p:cNvSpPr>
              <p:nvPr/>
            </p:nvSpPr>
            <p:spPr bwMode="auto">
              <a:xfrm>
                <a:off x="1602166" y="1570585"/>
                <a:ext cx="1366459" cy="20116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  <a:extLst/>
            </p:spPr>
            <p:txBody>
              <a:bodyPr wrap="square" lIns="42108" tIns="45717" rIns="42108" bIns="45717" anchor="ctr" anchorCtr="0">
                <a:spAutoFit/>
              </a:bodyPr>
              <a:lstStyle>
                <a:defPPr>
                  <a:defRPr lang="en-US"/>
                </a:defPPr>
                <a:lvl1pPr algn="ctr" defTabSz="992188">
                  <a:defRPr sz="9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1pPr>
                <a:lvl2pPr marL="496888" defTabSz="992188">
                  <a:defRPr sz="2400">
                    <a:latin typeface="Times New Roman" charset="0"/>
                    <a:ea typeface="ＭＳ Ｐゴシック" charset="0"/>
                  </a:defRPr>
                </a:lvl2pPr>
                <a:lvl3pPr marL="992188" defTabSz="992188">
                  <a:defRPr sz="2400">
                    <a:latin typeface="Times New Roman" charset="0"/>
                    <a:ea typeface="ＭＳ Ｐゴシック" charset="0"/>
                  </a:defRPr>
                </a:lvl3pPr>
                <a:lvl4pPr marL="1489075" defTabSz="992188">
                  <a:defRPr sz="2400">
                    <a:latin typeface="Times New Roman" charset="0"/>
                    <a:ea typeface="ＭＳ Ｐゴシック" charset="0"/>
                  </a:defRPr>
                </a:lvl4pPr>
                <a:lvl5pPr marL="1985963" defTabSz="992188">
                  <a:defRPr sz="2400">
                    <a:latin typeface="Times New Roman" charset="0"/>
                    <a:ea typeface="ＭＳ Ｐゴシック" charset="0"/>
                  </a:defRPr>
                </a:lvl5pPr>
                <a:lvl6pPr marL="24431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6pPr>
                <a:lvl7pPr marL="29003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7pPr>
                <a:lvl8pPr marL="33575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8pPr>
                <a:lvl9pPr marL="38147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buNone/>
                </a:pPr>
                <a:r>
                  <a:rPr lang="en-US" sz="1000" b="1" dirty="0"/>
                  <a:t>BALDWIN SQUARE IV</a:t>
                </a:r>
              </a:p>
            </p:txBody>
          </p:sp>
          <p:sp>
            <p:nvSpPr>
              <p:cNvPr id="513" name="Text Box 611"/>
              <p:cNvSpPr txBox="1">
                <a:spLocks noChangeArrowheads="1"/>
              </p:cNvSpPr>
              <p:nvPr/>
            </p:nvSpPr>
            <p:spPr bwMode="auto">
              <a:xfrm>
                <a:off x="327602" y="2989378"/>
                <a:ext cx="1144444" cy="20116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  <a:extLst/>
            </p:spPr>
            <p:txBody>
              <a:bodyPr wrap="square" lIns="42108" tIns="45717" rIns="42108" bIns="45717" anchor="ctr" anchorCtr="0">
                <a:noAutofit/>
              </a:bodyPr>
              <a:lstStyle>
                <a:defPPr>
                  <a:defRPr lang="en-US"/>
                </a:defPPr>
                <a:lvl1pPr algn="ctr" defTabSz="992188">
                  <a:defRPr sz="9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1pPr>
                <a:lvl2pPr marL="496888" defTabSz="992188">
                  <a:defRPr sz="2400">
                    <a:latin typeface="Times New Roman" charset="0"/>
                    <a:ea typeface="ＭＳ Ｐゴシック" charset="0"/>
                  </a:defRPr>
                </a:lvl2pPr>
                <a:lvl3pPr marL="992188" defTabSz="992188">
                  <a:defRPr sz="2400">
                    <a:latin typeface="Times New Roman" charset="0"/>
                    <a:ea typeface="ＭＳ Ｐゴシック" charset="0"/>
                  </a:defRPr>
                </a:lvl3pPr>
                <a:lvl4pPr marL="1489075" defTabSz="992188">
                  <a:defRPr sz="2400">
                    <a:latin typeface="Times New Roman" charset="0"/>
                    <a:ea typeface="ＭＳ Ｐゴシック" charset="0"/>
                  </a:defRPr>
                </a:lvl4pPr>
                <a:lvl5pPr marL="1985963" defTabSz="992188">
                  <a:defRPr sz="2400">
                    <a:latin typeface="Times New Roman" charset="0"/>
                    <a:ea typeface="ＭＳ Ｐゴシック" charset="0"/>
                  </a:defRPr>
                </a:lvl5pPr>
                <a:lvl6pPr marL="24431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6pPr>
                <a:lvl7pPr marL="29003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7pPr>
                <a:lvl8pPr marL="33575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8pPr>
                <a:lvl9pPr marL="38147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buNone/>
                </a:pPr>
                <a:r>
                  <a:rPr lang="en-US" sz="1000" b="1" dirty="0"/>
                  <a:t>ANITA STREET I</a:t>
                </a:r>
              </a:p>
            </p:txBody>
          </p:sp>
          <p:sp>
            <p:nvSpPr>
              <p:cNvPr id="2654" name="Text Box 606"/>
              <p:cNvSpPr txBox="1">
                <a:spLocks noChangeArrowheads="1"/>
              </p:cNvSpPr>
              <p:nvPr/>
            </p:nvSpPr>
            <p:spPr bwMode="auto">
              <a:xfrm>
                <a:off x="2726115" y="2421184"/>
                <a:ext cx="1366121" cy="20116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  <a:extLst/>
            </p:spPr>
            <p:txBody>
              <a:bodyPr wrap="square" lIns="42108" tIns="45717" rIns="42108" bIns="45717" anchor="ctr" anchorCtr="0">
                <a:noAutofit/>
              </a:bodyPr>
              <a:lstStyle>
                <a:defPPr>
                  <a:defRPr lang="en-US"/>
                </a:defPPr>
                <a:lvl1pPr defTabSz="992188">
                  <a:defRPr sz="9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1pPr>
                <a:lvl2pPr marL="496888" defTabSz="992188">
                  <a:defRPr sz="2400">
                    <a:latin typeface="Times New Roman" charset="0"/>
                    <a:ea typeface="ＭＳ Ｐゴシック" charset="0"/>
                  </a:defRPr>
                </a:lvl2pPr>
                <a:lvl3pPr marL="992188" defTabSz="992188">
                  <a:defRPr sz="2400">
                    <a:latin typeface="Times New Roman" charset="0"/>
                    <a:ea typeface="ＭＳ Ｐゴシック" charset="0"/>
                  </a:defRPr>
                </a:lvl3pPr>
                <a:lvl4pPr marL="1489075" defTabSz="992188">
                  <a:defRPr sz="2400">
                    <a:latin typeface="Times New Roman" charset="0"/>
                    <a:ea typeface="ＭＳ Ｐゴシック" charset="0"/>
                  </a:defRPr>
                </a:lvl4pPr>
                <a:lvl5pPr marL="1985963" defTabSz="992188">
                  <a:defRPr sz="2400">
                    <a:latin typeface="Times New Roman" charset="0"/>
                    <a:ea typeface="ＭＳ Ｐゴシック" charset="0"/>
                  </a:defRPr>
                </a:lvl5pPr>
                <a:lvl6pPr marL="24431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6pPr>
                <a:lvl7pPr marL="29003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7pPr>
                <a:lvl8pPr marL="33575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8pPr>
                <a:lvl9pPr marL="38147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>
                  <a:buNone/>
                </a:pPr>
                <a:r>
                  <a:rPr lang="en-US" sz="1000" b="1" dirty="0"/>
                  <a:t>BALDWIN SQUARE I</a:t>
                </a:r>
              </a:p>
            </p:txBody>
          </p:sp>
          <p:sp>
            <p:nvSpPr>
              <p:cNvPr id="2712" name="Text Box 664"/>
              <p:cNvSpPr txBox="1">
                <a:spLocks noChangeArrowheads="1"/>
              </p:cNvSpPr>
              <p:nvPr/>
            </p:nvSpPr>
            <p:spPr bwMode="auto">
              <a:xfrm>
                <a:off x="3784021" y="3047538"/>
                <a:ext cx="1353312" cy="20116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  <a:extLst/>
            </p:spPr>
            <p:txBody>
              <a:bodyPr wrap="none" lIns="42108" tIns="45717" rIns="42108" bIns="45717" anchor="ctr" anchorCtr="0">
                <a:noAutofit/>
              </a:bodyPr>
              <a:lstStyle>
                <a:defPPr>
                  <a:defRPr lang="en-US"/>
                </a:defPPr>
                <a:lvl1pPr algn="ctr" defTabSz="992188">
                  <a:defRPr sz="9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1pPr>
                <a:lvl2pPr marL="496888" defTabSz="992188">
                  <a:defRPr sz="2400">
                    <a:latin typeface="Times New Roman" charset="0"/>
                    <a:ea typeface="ＭＳ Ｐゴシック" charset="0"/>
                  </a:defRPr>
                </a:lvl2pPr>
                <a:lvl3pPr marL="992188" defTabSz="992188">
                  <a:defRPr sz="2400">
                    <a:latin typeface="Times New Roman" charset="0"/>
                    <a:ea typeface="ＭＳ Ｐゴシック" charset="0"/>
                  </a:defRPr>
                </a:lvl3pPr>
                <a:lvl4pPr marL="1489075" defTabSz="992188">
                  <a:defRPr sz="2400">
                    <a:latin typeface="Times New Roman" charset="0"/>
                    <a:ea typeface="ＭＳ Ｐゴシック" charset="0"/>
                  </a:defRPr>
                </a:lvl4pPr>
                <a:lvl5pPr marL="1985963" defTabSz="992188">
                  <a:defRPr sz="2400">
                    <a:latin typeface="Times New Roman" charset="0"/>
                    <a:ea typeface="ＭＳ Ｐゴシック" charset="0"/>
                  </a:defRPr>
                </a:lvl5pPr>
                <a:lvl6pPr marL="24431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6pPr>
                <a:lvl7pPr marL="29003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7pPr>
                <a:lvl8pPr marL="33575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8pPr>
                <a:lvl9pPr marL="38147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buNone/>
                </a:pPr>
                <a:r>
                  <a:rPr lang="en-US" sz="1000" b="1" dirty="0"/>
                  <a:t>BALDWIN SQUARE III</a:t>
                </a:r>
              </a:p>
            </p:txBody>
          </p:sp>
          <p:sp>
            <p:nvSpPr>
              <p:cNvPr id="2646" name="Text Box 598"/>
              <p:cNvSpPr txBox="1">
                <a:spLocks noChangeArrowheads="1"/>
              </p:cNvSpPr>
              <p:nvPr/>
            </p:nvSpPr>
            <p:spPr bwMode="auto">
              <a:xfrm>
                <a:off x="4570112" y="5268143"/>
                <a:ext cx="1142724" cy="19959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  <a:extLst/>
            </p:spPr>
            <p:txBody>
              <a:bodyPr wrap="square" lIns="42108" tIns="45717" rIns="42108" bIns="45717" anchor="ctr" anchorCtr="0">
                <a:spAutoFit/>
              </a:bodyPr>
              <a:lstStyle>
                <a:defPPr>
                  <a:defRPr lang="en-US"/>
                </a:defPPr>
                <a:lvl1pPr algn="ctr" defTabSz="992188">
                  <a:defRPr sz="9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1pPr>
                <a:lvl2pPr marL="496888" defTabSz="992188">
                  <a:defRPr sz="2400">
                    <a:latin typeface="Times New Roman" charset="0"/>
                    <a:ea typeface="ＭＳ Ｐゴシック" charset="0"/>
                  </a:defRPr>
                </a:lvl2pPr>
                <a:lvl3pPr marL="992188" defTabSz="992188">
                  <a:defRPr sz="2400">
                    <a:latin typeface="Times New Roman" charset="0"/>
                    <a:ea typeface="ＭＳ Ｐゴシック" charset="0"/>
                  </a:defRPr>
                </a:lvl3pPr>
                <a:lvl4pPr marL="1489075" defTabSz="992188">
                  <a:defRPr sz="2400">
                    <a:latin typeface="Times New Roman" charset="0"/>
                    <a:ea typeface="ＭＳ Ｐゴシック" charset="0"/>
                  </a:defRPr>
                </a:lvl4pPr>
                <a:lvl5pPr marL="1985963" defTabSz="992188">
                  <a:defRPr sz="2400">
                    <a:latin typeface="Times New Roman" charset="0"/>
                    <a:ea typeface="ＭＳ Ｐゴシック" charset="0"/>
                  </a:defRPr>
                </a:lvl5pPr>
                <a:lvl6pPr marL="24431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6pPr>
                <a:lvl7pPr marL="29003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7pPr>
                <a:lvl8pPr marL="33575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8pPr>
                <a:lvl9pPr marL="3814763" defTabSz="992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buNone/>
                </a:pPr>
                <a:r>
                  <a:rPr lang="en-US" sz="1000" b="1" dirty="0"/>
                  <a:t>BALDWIN COURT</a:t>
                </a:r>
              </a:p>
            </p:txBody>
          </p:sp>
        </p:grpSp>
        <p:sp>
          <p:nvSpPr>
            <p:cNvPr id="510" name="Text Box 572"/>
            <p:cNvSpPr txBox="1">
              <a:spLocks noChangeArrowheads="1"/>
            </p:cNvSpPr>
            <p:nvPr/>
          </p:nvSpPr>
          <p:spPr bwMode="auto">
            <a:xfrm rot="2040000">
              <a:off x="1266545" y="2730882"/>
              <a:ext cx="782572" cy="2031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3" tIns="45717" rIns="91433" bIns="45717">
              <a:spAutoFit/>
            </a:bodyPr>
            <a:lstStyle>
              <a:lvl1pPr algn="l" defTabSz="9921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96888" algn="l" defTabSz="9921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992188" algn="l" defTabSz="9921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489075" algn="l" defTabSz="9921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985963" algn="l" defTabSz="992188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443163" defTabSz="9921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00363" defTabSz="9921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357563" defTabSz="9921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14763" defTabSz="99218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800" dirty="0" smtClean="0">
                  <a:latin typeface="Arial" charset="0"/>
                </a:rPr>
                <a:t>1300 </a:t>
              </a:r>
              <a:r>
                <a:rPr lang="en-US" sz="800" dirty="0">
                  <a:latin typeface="Arial" charset="0"/>
                </a:rPr>
                <a:t>ANITA</a:t>
              </a:r>
            </a:p>
          </p:txBody>
        </p:sp>
        <p:sp>
          <p:nvSpPr>
            <p:cNvPr id="514" name="Oval 708"/>
            <p:cNvSpPr>
              <a:spLocks noChangeArrowheads="1"/>
            </p:cNvSpPr>
            <p:nvPr/>
          </p:nvSpPr>
          <p:spPr bwMode="auto">
            <a:xfrm>
              <a:off x="7200727" y="1624149"/>
              <a:ext cx="73435" cy="74010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4216" tIns="42108" rIns="84216" bIns="42108" anchor="ctr"/>
            <a:lstStyle/>
            <a:p>
              <a:pPr>
                <a:defRPr/>
              </a:pPr>
              <a:endParaRPr lang="en-US" dirty="0">
                <a:latin typeface="Arial" charset="0"/>
                <a:ea typeface="ＭＳ Ｐゴシック" charset="0"/>
              </a:endParaRPr>
            </a:p>
          </p:txBody>
        </p:sp>
      </p:grpSp>
      <p:cxnSp>
        <p:nvCxnSpPr>
          <p:cNvPr id="5" name="Straight Arrow Connector 4"/>
          <p:cNvCxnSpPr>
            <a:endCxn id="2686" idx="0"/>
          </p:cNvCxnSpPr>
          <p:nvPr/>
        </p:nvCxnSpPr>
        <p:spPr>
          <a:xfrm flipH="1">
            <a:off x="5037731" y="3866606"/>
            <a:ext cx="335458" cy="91372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7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1023464" y="1425551"/>
            <a:ext cx="7638188" cy="4271939"/>
          </a:xfrm>
        </p:spPr>
        <p:txBody>
          <a:bodyPr wrap="square">
            <a:spAutoFit/>
          </a:bodyPr>
          <a:lstStyle/>
          <a:p>
            <a:pPr eaLnBrk="1" hangingPunct="1">
              <a:spcBef>
                <a:spcPts val="1200"/>
              </a:spcBef>
            </a:pPr>
            <a:r>
              <a:rPr lang="en-US" sz="2800" dirty="0" smtClean="0"/>
              <a:t>Order, Quorum, Introductions</a:t>
            </a:r>
          </a:p>
          <a:p>
            <a:pPr eaLnBrk="1" hangingPunct="1">
              <a:spcBef>
                <a:spcPts val="1200"/>
              </a:spcBef>
            </a:pPr>
            <a:r>
              <a:rPr lang="en-US" sz="2800" dirty="0" smtClean="0"/>
              <a:t>2019 Meeting Minutes Review &amp; Approval</a:t>
            </a:r>
          </a:p>
          <a:p>
            <a:pPr eaLnBrk="1" hangingPunct="1">
              <a:spcBef>
                <a:spcPts val="1200"/>
              </a:spcBef>
            </a:pPr>
            <a:r>
              <a:rPr lang="en-US" sz="2800" dirty="0" smtClean="0"/>
              <a:t>Board Member Election</a:t>
            </a:r>
          </a:p>
          <a:p>
            <a:pPr eaLnBrk="1" hangingPunct="1">
              <a:spcBef>
                <a:spcPts val="1200"/>
              </a:spcBef>
            </a:pPr>
            <a:r>
              <a:rPr lang="en-US" sz="2800" dirty="0" smtClean="0"/>
              <a:t>2020 Financial Report </a:t>
            </a:r>
          </a:p>
          <a:p>
            <a:pPr eaLnBrk="1" hangingPunct="1">
              <a:spcBef>
                <a:spcPts val="1200"/>
              </a:spcBef>
            </a:pPr>
            <a:r>
              <a:rPr lang="en-US" sz="2800" dirty="0" smtClean="0"/>
              <a:t>2020 Accomplishments</a:t>
            </a:r>
          </a:p>
          <a:p>
            <a:pPr eaLnBrk="1" hangingPunct="1">
              <a:spcBef>
                <a:spcPts val="1200"/>
              </a:spcBef>
            </a:pPr>
            <a:r>
              <a:rPr lang="en-US" sz="2800" dirty="0" smtClean="0"/>
              <a:t>2021 Goals</a:t>
            </a:r>
          </a:p>
          <a:p>
            <a:pPr eaLnBrk="1" hangingPunct="1">
              <a:spcBef>
                <a:spcPts val="1200"/>
              </a:spcBef>
            </a:pPr>
            <a:r>
              <a:rPr lang="en-US" sz="2800" dirty="0" smtClean="0"/>
              <a:t>2021 Budget, Assessments, and Goals</a:t>
            </a:r>
          </a:p>
          <a:p>
            <a:pPr eaLnBrk="1" hangingPunct="1">
              <a:spcBef>
                <a:spcPts val="1200"/>
              </a:spcBef>
            </a:pPr>
            <a:r>
              <a:rPr lang="en-US" sz="2800" dirty="0" smtClean="0"/>
              <a:t>Q &amp; 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045BF-B1A1-4CE1-BD33-DE6406425CE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8500" y="35170"/>
            <a:ext cx="88696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buNone/>
            </a:pPr>
            <a:r>
              <a:rPr lang="en-US" dirty="0" smtClean="0">
                <a:solidFill>
                  <a:schemeClr val="tx1"/>
                </a:solidFill>
              </a:rPr>
              <a:t>2020 </a:t>
            </a:r>
            <a:r>
              <a:rPr lang="en-US" dirty="0">
                <a:solidFill>
                  <a:schemeClr val="tx1"/>
                </a:solidFill>
              </a:rPr>
              <a:t>Annual Meeting Agenda</a:t>
            </a:r>
            <a:endParaRPr lang="en-US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855334" y="1539530"/>
            <a:ext cx="7456011" cy="3494803"/>
          </a:xfrm>
        </p:spPr>
        <p:txBody>
          <a:bodyPr>
            <a:spAutoFit/>
          </a:bodyPr>
          <a:lstStyle/>
          <a:p>
            <a:pPr eaLnBrk="1" hangingPunct="1"/>
            <a:r>
              <a:rPr lang="en-US" dirty="0" smtClean="0"/>
              <a:t>Lisa Romero - President </a:t>
            </a:r>
          </a:p>
          <a:p>
            <a:pPr lvl="1" eaLnBrk="1" hangingPunct="1"/>
            <a:r>
              <a:rPr lang="en-US" sz="2400" dirty="0" smtClean="0"/>
              <a:t>Term Expires November 2020</a:t>
            </a:r>
          </a:p>
          <a:p>
            <a:pPr marL="457200" lvl="1" indent="0" eaLnBrk="1" hangingPunct="1">
              <a:buNone/>
            </a:pPr>
            <a:r>
              <a:rPr lang="en-US" dirty="0" smtClean="0"/>
              <a:t> </a:t>
            </a:r>
          </a:p>
          <a:p>
            <a:pPr eaLnBrk="1" hangingPunct="1"/>
            <a:r>
              <a:rPr lang="en-US" dirty="0" smtClean="0"/>
              <a:t>Kelly Reynolds – Vice President </a:t>
            </a:r>
          </a:p>
          <a:p>
            <a:pPr lvl="1" eaLnBrk="1" hangingPunct="1"/>
            <a:r>
              <a:rPr lang="en-US" sz="2400" dirty="0" smtClean="0"/>
              <a:t>Term Expires November 2021</a:t>
            </a:r>
          </a:p>
          <a:p>
            <a:pPr marL="457200" lvl="1" indent="0" eaLnBrk="1" hangingPunct="1">
              <a:buNone/>
            </a:pPr>
            <a:endParaRPr lang="en-US" dirty="0" smtClean="0"/>
          </a:p>
          <a:p>
            <a:pPr eaLnBrk="1" hangingPunct="1"/>
            <a:r>
              <a:rPr lang="en-US" dirty="0" smtClean="0"/>
              <a:t>Viet Nguyen – Secretary &amp; Treasurer</a:t>
            </a:r>
            <a:endParaRPr lang="en-US" dirty="0"/>
          </a:p>
          <a:p>
            <a:pPr lvl="1" eaLnBrk="1" hangingPunct="1"/>
            <a:r>
              <a:rPr lang="en-US" sz="2400" dirty="0" smtClean="0"/>
              <a:t>Term Expires November 2021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045BF-B1A1-4CE1-BD33-DE6406425CE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8500" y="35170"/>
            <a:ext cx="88696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buNone/>
            </a:pPr>
            <a:r>
              <a:rPr lang="en-US" dirty="0" smtClean="0">
                <a:solidFill>
                  <a:schemeClr val="tx1"/>
                </a:solidFill>
              </a:rPr>
              <a:t>BSHA 2020 Board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36184" y="1160101"/>
            <a:ext cx="7932076" cy="500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eaLnBrk="1" hangingPunct="1">
              <a:defRPr>
                <a:latin typeface="+mn-lt"/>
              </a:defRPr>
            </a:lvl1pPr>
            <a:lvl2pPr marL="742950" lvl="1" indent="-285750" eaLnBrk="1" hangingPunct="1">
              <a:buChar char="–"/>
              <a:defRPr sz="2800">
                <a:latin typeface="+mn-lt"/>
              </a:defRPr>
            </a:lvl2pPr>
            <a:lvl3pPr marL="1143000" indent="-228600" eaLnBrk="0" hangingPunct="0">
              <a:defRPr sz="2400">
                <a:latin typeface="+mn-lt"/>
              </a:defRPr>
            </a:lvl3pPr>
            <a:lvl4pPr marL="1600200" indent="-228600" eaLnBrk="0" hangingPunct="0">
              <a:buChar char="–"/>
              <a:defRPr sz="2000">
                <a:latin typeface="+mn-lt"/>
              </a:defRPr>
            </a:lvl4pPr>
            <a:lvl5pPr marL="2057400" indent="-228600" eaLnBrk="0" hangingPunct="0">
              <a:buChar char="»"/>
              <a:defRPr sz="200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lvl="1"/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00" y="35170"/>
            <a:ext cx="88696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BSHA </a:t>
            </a:r>
            <a:r>
              <a:rPr lang="en-US" dirty="0">
                <a:solidFill>
                  <a:schemeClr val="tx1"/>
                </a:solidFill>
              </a:rPr>
              <a:t>Managing </a:t>
            </a:r>
            <a:r>
              <a:rPr lang="en-US" dirty="0" smtClean="0">
                <a:solidFill>
                  <a:schemeClr val="tx1"/>
                </a:solidFill>
              </a:rPr>
              <a:t>Agent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045BF-B1A1-4CE1-BD33-DE6406425CE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17302" y="922654"/>
            <a:ext cx="7932076" cy="560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eaLnBrk="1" hangingPunct="1">
              <a:defRPr>
                <a:latin typeface="+mn-lt"/>
              </a:defRPr>
            </a:lvl1pPr>
            <a:lvl2pPr marL="742950" lvl="1" indent="-285750" eaLnBrk="1" hangingPunct="1">
              <a:buChar char="–"/>
              <a:defRPr sz="2400">
                <a:latin typeface="+mn-lt"/>
              </a:defRPr>
            </a:lvl2pPr>
            <a:lvl3pPr marL="1143000" indent="-228600" eaLnBrk="0" hangingPunct="0">
              <a:defRPr sz="2400">
                <a:latin typeface="+mn-lt"/>
              </a:defRPr>
            </a:lvl3pPr>
            <a:lvl4pPr marL="1600200" indent="-228600" eaLnBrk="0" hangingPunct="0">
              <a:buChar char="–"/>
              <a:defRPr sz="2000">
                <a:latin typeface="+mn-lt"/>
              </a:defRPr>
            </a:lvl4pPr>
            <a:lvl5pPr marL="2057400" indent="-228600" eaLnBrk="0" hangingPunct="0">
              <a:buChar char="»"/>
              <a:defRPr sz="200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sz="3600" dirty="0"/>
              <a:t>Midtown Management Corporation</a:t>
            </a:r>
          </a:p>
          <a:p>
            <a:pPr lvl="3"/>
            <a:endParaRPr lang="en-US" dirty="0"/>
          </a:p>
          <a:p>
            <a:pPr lvl="1"/>
            <a:r>
              <a:rPr lang="en-US" dirty="0"/>
              <a:t>Sonya Bradley</a:t>
            </a:r>
          </a:p>
          <a:p>
            <a:pPr lvl="2"/>
            <a:r>
              <a:rPr lang="en-US" dirty="0"/>
              <a:t>Community Manager</a:t>
            </a:r>
          </a:p>
          <a:p>
            <a:pPr lvl="2"/>
            <a:r>
              <a:rPr lang="en-US" dirty="0"/>
              <a:t>Primary contact for BS HOA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Connie Navarre</a:t>
            </a:r>
          </a:p>
          <a:p>
            <a:pPr lvl="2"/>
            <a:r>
              <a:rPr lang="en-US" dirty="0"/>
              <a:t>Customer Support Assistant</a:t>
            </a:r>
          </a:p>
          <a:p>
            <a:pPr lvl="2"/>
            <a:r>
              <a:rPr lang="en-US" dirty="0"/>
              <a:t>Secondary contact for BS HOA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Contact Information</a:t>
            </a:r>
          </a:p>
          <a:p>
            <a:pPr lvl="2"/>
            <a:r>
              <a:rPr lang="en-US" dirty="0"/>
              <a:t>713-489-4901</a:t>
            </a:r>
          </a:p>
          <a:p>
            <a:pPr lvl="2"/>
            <a:r>
              <a:rPr lang="en-US" dirty="0" smtClean="0"/>
              <a:t>Website</a:t>
            </a:r>
            <a:r>
              <a:rPr lang="en-US" dirty="0"/>
              <a:t>: </a:t>
            </a:r>
            <a:r>
              <a:rPr lang="en-US" dirty="0" smtClean="0">
                <a:hlinkClick r:id="rId3"/>
              </a:rPr>
              <a:t>www.baldwinsquare.org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911455" y="889994"/>
            <a:ext cx="6606112" cy="2471446"/>
          </a:xfrm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Was provided in your mail-out package with your proxy form</a:t>
            </a:r>
          </a:p>
          <a:p>
            <a:pPr marL="457200" lvl="1" indent="0" eaLnBrk="1" hangingPunct="1">
              <a:buNone/>
            </a:pPr>
            <a:endParaRPr lang="en-US" sz="2400" dirty="0" smtClean="0"/>
          </a:p>
          <a:p>
            <a:pPr eaLnBrk="1" hangingPunct="1"/>
            <a:r>
              <a:rPr lang="en-US" sz="2400" dirty="0" smtClean="0"/>
              <a:t>Any corrections or additions?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Motion for Approval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045BF-B1A1-4CE1-BD33-DE6406425CE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" name="Picture 1" descr="IMG_167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159" y="3797327"/>
            <a:ext cx="7832362" cy="2825216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00" y="35170"/>
            <a:ext cx="88696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2019 Annual Meeting Minutes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035557" y="1127175"/>
            <a:ext cx="6795472" cy="5411738"/>
          </a:xfr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 smtClean="0"/>
              <a:t>1 Open Position</a:t>
            </a:r>
          </a:p>
          <a:p>
            <a:pPr lvl="1"/>
            <a:r>
              <a:rPr lang="en-US" sz="2000" dirty="0" smtClean="0"/>
              <a:t>Lisa Romero’s position</a:t>
            </a:r>
          </a:p>
          <a:p>
            <a:r>
              <a:rPr lang="en-US" sz="2800" dirty="0" smtClean="0"/>
              <a:t>Commitment, proficiencies needed</a:t>
            </a:r>
          </a:p>
          <a:p>
            <a:pPr lvl="1"/>
            <a:r>
              <a:rPr lang="en-US" sz="2000" dirty="0" smtClean="0"/>
              <a:t>2 Year Term</a:t>
            </a:r>
          </a:p>
          <a:p>
            <a:pPr lvl="1"/>
            <a:r>
              <a:rPr lang="en-US" sz="2000" dirty="0" smtClean="0"/>
              <a:t>Monthly Board Meetings</a:t>
            </a:r>
          </a:p>
          <a:p>
            <a:pPr lvl="2"/>
            <a:r>
              <a:rPr lang="en-US" sz="1800" dirty="0" smtClean="0"/>
              <a:t>+/- 90 min, 3</a:t>
            </a:r>
            <a:r>
              <a:rPr lang="en-US" sz="1800" baseline="30000" dirty="0"/>
              <a:t>r</a:t>
            </a:r>
            <a:r>
              <a:rPr lang="en-US" sz="1800" baseline="30000" dirty="0" smtClean="0"/>
              <a:t>d</a:t>
            </a:r>
            <a:r>
              <a:rPr lang="en-US" sz="1800" dirty="0" smtClean="0"/>
              <a:t> Wed 4pm @ Crime Stoppers HQ</a:t>
            </a:r>
          </a:p>
          <a:p>
            <a:pPr lvl="2"/>
            <a:r>
              <a:rPr lang="en-US" sz="1800" dirty="0" smtClean="0"/>
              <a:t>Ad hoc meetings if needed</a:t>
            </a:r>
          </a:p>
          <a:p>
            <a:pPr lvl="1"/>
            <a:r>
              <a:rPr lang="en-US" sz="2000" dirty="0" smtClean="0"/>
              <a:t>Use of e-mail / MS Office</a:t>
            </a:r>
          </a:p>
          <a:p>
            <a:pPr lvl="1"/>
            <a:r>
              <a:rPr lang="en-US" sz="2000" dirty="0" smtClean="0"/>
              <a:t>Critical traits wanted</a:t>
            </a:r>
          </a:p>
          <a:p>
            <a:pPr lvl="2"/>
            <a:r>
              <a:rPr lang="en-US" sz="1800" dirty="0" smtClean="0"/>
              <a:t>Objective, making decisions fair to all</a:t>
            </a:r>
          </a:p>
          <a:p>
            <a:pPr lvl="2"/>
            <a:r>
              <a:rPr lang="en-US" sz="1800" dirty="0" smtClean="0"/>
              <a:t>Putting best interests of entire community first</a:t>
            </a:r>
          </a:p>
          <a:p>
            <a:pPr lvl="2"/>
            <a:r>
              <a:rPr lang="en-US" sz="1800" dirty="0" smtClean="0"/>
              <a:t>Budget  / spending accountability </a:t>
            </a:r>
            <a:r>
              <a:rPr lang="en-US" sz="1800" dirty="0"/>
              <a:t>&amp; </a:t>
            </a:r>
            <a:r>
              <a:rPr lang="en-US" sz="1800" dirty="0" smtClean="0"/>
              <a:t>fiscal responsibility</a:t>
            </a:r>
          </a:p>
          <a:p>
            <a:pPr lvl="2"/>
            <a:r>
              <a:rPr lang="en-US" sz="1800" dirty="0" smtClean="0"/>
              <a:t>Diligence &amp; responsive</a:t>
            </a:r>
          </a:p>
          <a:p>
            <a:pPr lvl="2"/>
            <a:r>
              <a:rPr lang="en-US" sz="1800" dirty="0" smtClean="0"/>
              <a:t>Putting aside differences and working as a team</a:t>
            </a:r>
          </a:p>
          <a:p>
            <a:r>
              <a:rPr lang="en-US" sz="2800" dirty="0" smtClean="0"/>
              <a:t>Nominations from the floor</a:t>
            </a:r>
            <a:endParaRPr lang="en-US" sz="20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045BF-B1A1-4CE1-BD33-DE6406425CE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8500" y="35170"/>
            <a:ext cx="88696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2021 </a:t>
            </a:r>
            <a:r>
              <a:rPr lang="en-US" dirty="0">
                <a:solidFill>
                  <a:schemeClr val="tx1"/>
                </a:solidFill>
              </a:rPr>
              <a:t>Board Election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74320" y="3349870"/>
            <a:ext cx="88696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2020 - Accomplishments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5F6AD-BC0B-4B58-BA38-7296E81E17AD}" type="slidenum">
              <a:rPr lang="en-US" sz="1200" b="1" smtClean="0"/>
              <a:pPr/>
              <a:t>9</a:t>
            </a:fld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37319468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1089</Words>
  <Application>Microsoft Office PowerPoint</Application>
  <PresentationFormat>On-screen Show (4:3)</PresentationFormat>
  <Paragraphs>346</Paragraphs>
  <Slides>24</Slides>
  <Notes>17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ＭＳ Ｐゴシック</vt:lpstr>
      <vt:lpstr>Arial</vt:lpstr>
      <vt:lpstr>Calibri</vt:lpstr>
      <vt:lpstr>Calibri Light</vt:lpstr>
      <vt:lpstr>Times New Roman</vt:lpstr>
      <vt:lpstr>Verdana</vt:lpstr>
      <vt:lpstr>Office Theme</vt:lpstr>
      <vt:lpstr>Baldwin Square Homeowners Association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Questions &amp; Answers   www.baldwinsquare.org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2018-11-06T08:08:57Z</dcterms:created>
  <dcterms:modified xsi:type="dcterms:W3CDTF">2020-11-06T00:06:38Z</dcterms:modified>
</cp:coreProperties>
</file>